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7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E627EA-E76E-482F-A72B-A4CC16B606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0D48F5-0FEA-4F8E-B179-AE7F745471EB}">
      <dgm:prSet phldrT="[Text]"/>
      <dgm:spPr/>
      <dgm:t>
        <a:bodyPr/>
        <a:lstStyle/>
        <a:p>
          <a:r>
            <a:rPr lang="en-US" dirty="0" smtClean="0"/>
            <a:t>Pulse duration</a:t>
          </a:r>
          <a:endParaRPr lang="en-US" dirty="0"/>
        </a:p>
      </dgm:t>
    </dgm:pt>
    <dgm:pt modelId="{CA6D02F7-9955-4ADA-B99A-98694E4ADD7D}" type="parTrans" cxnId="{7F1C9154-13A4-4F1E-99AB-329469092154}">
      <dgm:prSet/>
      <dgm:spPr/>
      <dgm:t>
        <a:bodyPr/>
        <a:lstStyle/>
        <a:p>
          <a:endParaRPr lang="en-US"/>
        </a:p>
      </dgm:t>
    </dgm:pt>
    <dgm:pt modelId="{3F044470-E86F-4B8E-BB0B-3FA72DBE29BF}" type="sibTrans" cxnId="{7F1C9154-13A4-4F1E-99AB-329469092154}">
      <dgm:prSet/>
      <dgm:spPr/>
      <dgm:t>
        <a:bodyPr/>
        <a:lstStyle/>
        <a:p>
          <a:endParaRPr lang="en-US"/>
        </a:p>
      </dgm:t>
    </dgm:pt>
    <dgm:pt modelId="{2C8E12C7-7672-4491-8EC7-4A4AB9C68645}">
      <dgm:prSet phldrT="[Text]"/>
      <dgm:spPr/>
      <dgm:t>
        <a:bodyPr/>
        <a:lstStyle/>
        <a:p>
          <a:r>
            <a:rPr lang="en-US" dirty="0" smtClean="0"/>
            <a:t>Repetition rate</a:t>
          </a:r>
          <a:endParaRPr lang="en-US" dirty="0"/>
        </a:p>
      </dgm:t>
    </dgm:pt>
    <dgm:pt modelId="{F7E45959-CB41-4BC0-976F-E1BC2E4DCC83}" type="parTrans" cxnId="{391A86D7-B0E5-4A18-8082-745EC5973E50}">
      <dgm:prSet/>
      <dgm:spPr/>
      <dgm:t>
        <a:bodyPr/>
        <a:lstStyle/>
        <a:p>
          <a:endParaRPr lang="en-US"/>
        </a:p>
      </dgm:t>
    </dgm:pt>
    <dgm:pt modelId="{E7646492-689D-4581-8E18-895F44B2F8E0}" type="sibTrans" cxnId="{391A86D7-B0E5-4A18-8082-745EC5973E50}">
      <dgm:prSet/>
      <dgm:spPr/>
      <dgm:t>
        <a:bodyPr/>
        <a:lstStyle/>
        <a:p>
          <a:endParaRPr lang="en-US"/>
        </a:p>
      </dgm:t>
    </dgm:pt>
    <dgm:pt modelId="{9F39DABD-2FFB-4BE2-8576-2B09C33030CA}">
      <dgm:prSet phldrT="[Text]"/>
      <dgm:spPr/>
      <dgm:t>
        <a:bodyPr/>
        <a:lstStyle/>
        <a:p>
          <a:r>
            <a:rPr lang="en-US" dirty="0" smtClean="0"/>
            <a:t>Price</a:t>
          </a:r>
          <a:endParaRPr lang="en-US" dirty="0"/>
        </a:p>
      </dgm:t>
    </dgm:pt>
    <dgm:pt modelId="{94BE2114-90D5-4F96-AC36-E633B39429F9}" type="parTrans" cxnId="{56D6397A-B372-4572-99F9-C46AAC84DC30}">
      <dgm:prSet/>
      <dgm:spPr/>
      <dgm:t>
        <a:bodyPr/>
        <a:lstStyle/>
        <a:p>
          <a:endParaRPr lang="en-US"/>
        </a:p>
      </dgm:t>
    </dgm:pt>
    <dgm:pt modelId="{4C187D4C-4D2C-46E9-95E8-8E5B4DC1097E}" type="sibTrans" cxnId="{56D6397A-B372-4572-99F9-C46AAC84DC30}">
      <dgm:prSet/>
      <dgm:spPr/>
      <dgm:t>
        <a:bodyPr/>
        <a:lstStyle/>
        <a:p>
          <a:endParaRPr lang="en-US"/>
        </a:p>
      </dgm:t>
    </dgm:pt>
    <dgm:pt modelId="{FDDCBA85-1A1F-4DA5-A4AC-298475168736}">
      <dgm:prSet phldrT="[Text]"/>
      <dgm:spPr/>
      <dgm:t>
        <a:bodyPr/>
        <a:lstStyle/>
        <a:p>
          <a:r>
            <a:rPr lang="en-US" dirty="0" smtClean="0"/>
            <a:t>Power</a:t>
          </a:r>
          <a:endParaRPr lang="en-US" dirty="0"/>
        </a:p>
      </dgm:t>
    </dgm:pt>
    <dgm:pt modelId="{8C13D82E-2CA5-4FD3-9A85-A1D9714A53AF}" type="parTrans" cxnId="{8FEEF23C-50E4-44F1-8B04-435D0C623BEC}">
      <dgm:prSet/>
      <dgm:spPr/>
      <dgm:t>
        <a:bodyPr/>
        <a:lstStyle/>
        <a:p>
          <a:endParaRPr lang="en-US"/>
        </a:p>
      </dgm:t>
    </dgm:pt>
    <dgm:pt modelId="{9F0CD1B8-FFA7-43FD-84A6-EFAA3C5F7620}" type="sibTrans" cxnId="{8FEEF23C-50E4-44F1-8B04-435D0C623BEC}">
      <dgm:prSet/>
      <dgm:spPr/>
      <dgm:t>
        <a:bodyPr/>
        <a:lstStyle/>
        <a:p>
          <a:endParaRPr lang="en-US"/>
        </a:p>
      </dgm:t>
    </dgm:pt>
    <dgm:pt modelId="{D34248E1-EA63-49BB-9899-9268460E99E7}">
      <dgm:prSet phldrT="[Text]"/>
      <dgm:spPr/>
      <dgm:t>
        <a:bodyPr/>
        <a:lstStyle/>
        <a:p>
          <a:r>
            <a:rPr lang="en-US" dirty="0" smtClean="0"/>
            <a:t>Wavelength</a:t>
          </a:r>
          <a:endParaRPr lang="en-US" dirty="0"/>
        </a:p>
      </dgm:t>
    </dgm:pt>
    <dgm:pt modelId="{4F8C1E6D-C799-4DD8-B515-824B5F81908E}" type="parTrans" cxnId="{43B88A89-7D5B-4E47-B30D-82D8C9FF5397}">
      <dgm:prSet/>
      <dgm:spPr/>
      <dgm:t>
        <a:bodyPr/>
        <a:lstStyle/>
        <a:p>
          <a:endParaRPr lang="en-US"/>
        </a:p>
      </dgm:t>
    </dgm:pt>
    <dgm:pt modelId="{EF3B4F22-D136-4F1B-90F5-4FBFC0DA468D}" type="sibTrans" cxnId="{43B88A89-7D5B-4E47-B30D-82D8C9FF5397}">
      <dgm:prSet/>
      <dgm:spPr/>
      <dgm:t>
        <a:bodyPr/>
        <a:lstStyle/>
        <a:p>
          <a:endParaRPr lang="en-US"/>
        </a:p>
      </dgm:t>
    </dgm:pt>
    <dgm:pt modelId="{9227B6FD-94D0-4059-B34B-D5DE4EDFF020}" type="pres">
      <dgm:prSet presAssocID="{E3E627EA-E76E-482F-A72B-A4CC16B606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868377-31FB-451B-827A-3E562F7D219B}" type="pres">
      <dgm:prSet presAssocID="{120D48F5-0FEA-4F8E-B179-AE7F745471E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39CFC9-67EA-416E-ADD7-F83B401F6B45}" type="pres">
      <dgm:prSet presAssocID="{3F044470-E86F-4B8E-BB0B-3FA72DBE29BF}" presName="sibTrans" presStyleLbl="sibTrans2D1" presStyleIdx="0" presStyleCnt="5"/>
      <dgm:spPr/>
      <dgm:t>
        <a:bodyPr/>
        <a:lstStyle/>
        <a:p>
          <a:endParaRPr lang="en-US"/>
        </a:p>
      </dgm:t>
    </dgm:pt>
    <dgm:pt modelId="{598C04E6-E5AE-4CD8-9FC5-06E018E59BA5}" type="pres">
      <dgm:prSet presAssocID="{3F044470-E86F-4B8E-BB0B-3FA72DBE29BF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D900D4D2-9250-4FFE-9D9C-FCC913CA4683}" type="pres">
      <dgm:prSet presAssocID="{2C8E12C7-7672-4491-8EC7-4A4AB9C686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8172B3-C013-4A3F-A6A0-E4086B43F93D}" type="pres">
      <dgm:prSet presAssocID="{E7646492-689D-4581-8E18-895F44B2F8E0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9C23E78-234C-4BD6-89B1-57811275E477}" type="pres">
      <dgm:prSet presAssocID="{E7646492-689D-4581-8E18-895F44B2F8E0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EB9BF8E3-BFF9-48FC-BCFC-1DC83F088EA2}" type="pres">
      <dgm:prSet presAssocID="{9F39DABD-2FFB-4BE2-8576-2B09C33030C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4BCFFF-6AAD-48CD-B963-05067FFE2F6A}" type="pres">
      <dgm:prSet presAssocID="{4C187D4C-4D2C-46E9-95E8-8E5B4DC1097E}" presName="sibTrans" presStyleLbl="sibTrans2D1" presStyleIdx="2" presStyleCnt="5"/>
      <dgm:spPr/>
      <dgm:t>
        <a:bodyPr/>
        <a:lstStyle/>
        <a:p>
          <a:endParaRPr lang="en-US"/>
        </a:p>
      </dgm:t>
    </dgm:pt>
    <dgm:pt modelId="{B556BB14-B1DB-4411-8F79-67E23925987A}" type="pres">
      <dgm:prSet presAssocID="{4C187D4C-4D2C-46E9-95E8-8E5B4DC1097E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AA8FF647-BFB3-4E03-853A-D2CBC2D18280}" type="pres">
      <dgm:prSet presAssocID="{FDDCBA85-1A1F-4DA5-A4AC-29847516873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DAE87-1381-48A6-8E98-7CD52E9D7DED}" type="pres">
      <dgm:prSet presAssocID="{9F0CD1B8-FFA7-43FD-84A6-EFAA3C5F7620}" presName="sibTrans" presStyleLbl="sibTrans2D1" presStyleIdx="3" presStyleCnt="5"/>
      <dgm:spPr/>
      <dgm:t>
        <a:bodyPr/>
        <a:lstStyle/>
        <a:p>
          <a:endParaRPr lang="en-US"/>
        </a:p>
      </dgm:t>
    </dgm:pt>
    <dgm:pt modelId="{5E997CD6-A084-49A3-B55D-D4473225179F}" type="pres">
      <dgm:prSet presAssocID="{9F0CD1B8-FFA7-43FD-84A6-EFAA3C5F7620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EC5EE516-B7D9-45DA-B480-55EB9882500E}" type="pres">
      <dgm:prSet presAssocID="{D34248E1-EA63-49BB-9899-9268460E99E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6C81A6-A9C0-4955-8118-B0D8DAD42C3C}" type="pres">
      <dgm:prSet presAssocID="{EF3B4F22-D136-4F1B-90F5-4FBFC0DA468D}" presName="sibTrans" presStyleLbl="sibTrans2D1" presStyleIdx="4" presStyleCnt="5"/>
      <dgm:spPr/>
      <dgm:t>
        <a:bodyPr/>
        <a:lstStyle/>
        <a:p>
          <a:endParaRPr lang="en-US"/>
        </a:p>
      </dgm:t>
    </dgm:pt>
    <dgm:pt modelId="{0E0FE75D-328E-4B79-B2AE-3A438DFE50B4}" type="pres">
      <dgm:prSet presAssocID="{EF3B4F22-D136-4F1B-90F5-4FBFC0DA468D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E71C6B1-E078-4F3B-B4E5-67ABD8C4AB8F}" type="presOf" srcId="{2C8E12C7-7672-4491-8EC7-4A4AB9C68645}" destId="{D900D4D2-9250-4FFE-9D9C-FCC913CA4683}" srcOrd="0" destOrd="0" presId="urn:microsoft.com/office/officeart/2005/8/layout/cycle2"/>
    <dgm:cxn modelId="{56D6397A-B372-4572-99F9-C46AAC84DC30}" srcId="{E3E627EA-E76E-482F-A72B-A4CC16B60619}" destId="{9F39DABD-2FFB-4BE2-8576-2B09C33030CA}" srcOrd="2" destOrd="0" parTransId="{94BE2114-90D5-4F96-AC36-E633B39429F9}" sibTransId="{4C187D4C-4D2C-46E9-95E8-8E5B4DC1097E}"/>
    <dgm:cxn modelId="{055061DC-8470-4203-83FD-DEAF8D21A1F1}" type="presOf" srcId="{4C187D4C-4D2C-46E9-95E8-8E5B4DC1097E}" destId="{B556BB14-B1DB-4411-8F79-67E23925987A}" srcOrd="1" destOrd="0" presId="urn:microsoft.com/office/officeart/2005/8/layout/cycle2"/>
    <dgm:cxn modelId="{2F60BB46-D3F0-4D01-9299-D7D9D4659B0B}" type="presOf" srcId="{FDDCBA85-1A1F-4DA5-A4AC-298475168736}" destId="{AA8FF647-BFB3-4E03-853A-D2CBC2D18280}" srcOrd="0" destOrd="0" presId="urn:microsoft.com/office/officeart/2005/8/layout/cycle2"/>
    <dgm:cxn modelId="{F09C2AE2-D76E-433B-AFA0-6354C6DA62A2}" type="presOf" srcId="{E3E627EA-E76E-482F-A72B-A4CC16B60619}" destId="{9227B6FD-94D0-4059-B34B-D5DE4EDFF020}" srcOrd="0" destOrd="0" presId="urn:microsoft.com/office/officeart/2005/8/layout/cycle2"/>
    <dgm:cxn modelId="{7F1C9154-13A4-4F1E-99AB-329469092154}" srcId="{E3E627EA-E76E-482F-A72B-A4CC16B60619}" destId="{120D48F5-0FEA-4F8E-B179-AE7F745471EB}" srcOrd="0" destOrd="0" parTransId="{CA6D02F7-9955-4ADA-B99A-98694E4ADD7D}" sibTransId="{3F044470-E86F-4B8E-BB0B-3FA72DBE29BF}"/>
    <dgm:cxn modelId="{513082FC-0AE7-4B19-A439-CF0BC878E726}" type="presOf" srcId="{3F044470-E86F-4B8E-BB0B-3FA72DBE29BF}" destId="{2739CFC9-67EA-416E-ADD7-F83B401F6B45}" srcOrd="0" destOrd="0" presId="urn:microsoft.com/office/officeart/2005/8/layout/cycle2"/>
    <dgm:cxn modelId="{B37BA87D-A65B-4061-8B8D-C26B5CFCD23B}" type="presOf" srcId="{120D48F5-0FEA-4F8E-B179-AE7F745471EB}" destId="{7A868377-31FB-451B-827A-3E562F7D219B}" srcOrd="0" destOrd="0" presId="urn:microsoft.com/office/officeart/2005/8/layout/cycle2"/>
    <dgm:cxn modelId="{D688A836-3A56-4156-8CA1-55744D1A6EE2}" type="presOf" srcId="{D34248E1-EA63-49BB-9899-9268460E99E7}" destId="{EC5EE516-B7D9-45DA-B480-55EB9882500E}" srcOrd="0" destOrd="0" presId="urn:microsoft.com/office/officeart/2005/8/layout/cycle2"/>
    <dgm:cxn modelId="{B4599C7A-B2B6-4B84-BDEB-ED79E4A67D52}" type="presOf" srcId="{9F39DABD-2FFB-4BE2-8576-2B09C33030CA}" destId="{EB9BF8E3-BFF9-48FC-BCFC-1DC83F088EA2}" srcOrd="0" destOrd="0" presId="urn:microsoft.com/office/officeart/2005/8/layout/cycle2"/>
    <dgm:cxn modelId="{43B88A89-7D5B-4E47-B30D-82D8C9FF5397}" srcId="{E3E627EA-E76E-482F-A72B-A4CC16B60619}" destId="{D34248E1-EA63-49BB-9899-9268460E99E7}" srcOrd="4" destOrd="0" parTransId="{4F8C1E6D-C799-4DD8-B515-824B5F81908E}" sibTransId="{EF3B4F22-D136-4F1B-90F5-4FBFC0DA468D}"/>
    <dgm:cxn modelId="{893C3EB6-2BF7-406E-B4FD-82B69947D019}" type="presOf" srcId="{4C187D4C-4D2C-46E9-95E8-8E5B4DC1097E}" destId="{874BCFFF-6AAD-48CD-B963-05067FFE2F6A}" srcOrd="0" destOrd="0" presId="urn:microsoft.com/office/officeart/2005/8/layout/cycle2"/>
    <dgm:cxn modelId="{391A86D7-B0E5-4A18-8082-745EC5973E50}" srcId="{E3E627EA-E76E-482F-A72B-A4CC16B60619}" destId="{2C8E12C7-7672-4491-8EC7-4A4AB9C68645}" srcOrd="1" destOrd="0" parTransId="{F7E45959-CB41-4BC0-976F-E1BC2E4DCC83}" sibTransId="{E7646492-689D-4581-8E18-895F44B2F8E0}"/>
    <dgm:cxn modelId="{F4338BCB-BD53-411B-BF90-A2FC0F3C947A}" type="presOf" srcId="{EF3B4F22-D136-4F1B-90F5-4FBFC0DA468D}" destId="{0E0FE75D-328E-4B79-B2AE-3A438DFE50B4}" srcOrd="1" destOrd="0" presId="urn:microsoft.com/office/officeart/2005/8/layout/cycle2"/>
    <dgm:cxn modelId="{4F058E13-FA7B-4B8E-A863-41B19148682A}" type="presOf" srcId="{E7646492-689D-4581-8E18-895F44B2F8E0}" destId="{EA8172B3-C013-4A3F-A6A0-E4086B43F93D}" srcOrd="0" destOrd="0" presId="urn:microsoft.com/office/officeart/2005/8/layout/cycle2"/>
    <dgm:cxn modelId="{9461C791-8772-4517-A360-F027E39B45A4}" type="presOf" srcId="{3F044470-E86F-4B8E-BB0B-3FA72DBE29BF}" destId="{598C04E6-E5AE-4CD8-9FC5-06E018E59BA5}" srcOrd="1" destOrd="0" presId="urn:microsoft.com/office/officeart/2005/8/layout/cycle2"/>
    <dgm:cxn modelId="{8FEEF23C-50E4-44F1-8B04-435D0C623BEC}" srcId="{E3E627EA-E76E-482F-A72B-A4CC16B60619}" destId="{FDDCBA85-1A1F-4DA5-A4AC-298475168736}" srcOrd="3" destOrd="0" parTransId="{8C13D82E-2CA5-4FD3-9A85-A1D9714A53AF}" sibTransId="{9F0CD1B8-FFA7-43FD-84A6-EFAA3C5F7620}"/>
    <dgm:cxn modelId="{C774FE4D-8B5F-444C-A7DF-563634E047EE}" type="presOf" srcId="{9F0CD1B8-FFA7-43FD-84A6-EFAA3C5F7620}" destId="{ED2DAE87-1381-48A6-8E98-7CD52E9D7DED}" srcOrd="0" destOrd="0" presId="urn:microsoft.com/office/officeart/2005/8/layout/cycle2"/>
    <dgm:cxn modelId="{F69681C5-68BE-48E2-9E9A-5694B43160AD}" type="presOf" srcId="{E7646492-689D-4581-8E18-895F44B2F8E0}" destId="{C9C23E78-234C-4BD6-89B1-57811275E477}" srcOrd="1" destOrd="0" presId="urn:microsoft.com/office/officeart/2005/8/layout/cycle2"/>
    <dgm:cxn modelId="{88658908-0E1C-41E7-90B2-16310B060530}" type="presOf" srcId="{9F0CD1B8-FFA7-43FD-84A6-EFAA3C5F7620}" destId="{5E997CD6-A084-49A3-B55D-D4473225179F}" srcOrd="1" destOrd="0" presId="urn:microsoft.com/office/officeart/2005/8/layout/cycle2"/>
    <dgm:cxn modelId="{82DF55BC-0479-4B8E-94B0-8777B8701309}" type="presOf" srcId="{EF3B4F22-D136-4F1B-90F5-4FBFC0DA468D}" destId="{366C81A6-A9C0-4955-8118-B0D8DAD42C3C}" srcOrd="0" destOrd="0" presId="urn:microsoft.com/office/officeart/2005/8/layout/cycle2"/>
    <dgm:cxn modelId="{57C73684-EBD5-41DA-8C7A-A6B8067C71F1}" type="presParOf" srcId="{9227B6FD-94D0-4059-B34B-D5DE4EDFF020}" destId="{7A868377-31FB-451B-827A-3E562F7D219B}" srcOrd="0" destOrd="0" presId="urn:microsoft.com/office/officeart/2005/8/layout/cycle2"/>
    <dgm:cxn modelId="{0CBFA2A1-9894-4143-A6AA-BEBE17481FDD}" type="presParOf" srcId="{9227B6FD-94D0-4059-B34B-D5DE4EDFF020}" destId="{2739CFC9-67EA-416E-ADD7-F83B401F6B45}" srcOrd="1" destOrd="0" presId="urn:microsoft.com/office/officeart/2005/8/layout/cycle2"/>
    <dgm:cxn modelId="{77C04782-C0EC-4A4C-A3F9-15C6AD223497}" type="presParOf" srcId="{2739CFC9-67EA-416E-ADD7-F83B401F6B45}" destId="{598C04E6-E5AE-4CD8-9FC5-06E018E59BA5}" srcOrd="0" destOrd="0" presId="urn:microsoft.com/office/officeart/2005/8/layout/cycle2"/>
    <dgm:cxn modelId="{75A6C3A9-3A59-451B-8800-6A6F2D869C5B}" type="presParOf" srcId="{9227B6FD-94D0-4059-B34B-D5DE4EDFF020}" destId="{D900D4D2-9250-4FFE-9D9C-FCC913CA4683}" srcOrd="2" destOrd="0" presId="urn:microsoft.com/office/officeart/2005/8/layout/cycle2"/>
    <dgm:cxn modelId="{D5548676-9F2C-4C2D-8828-F45241A3C7B4}" type="presParOf" srcId="{9227B6FD-94D0-4059-B34B-D5DE4EDFF020}" destId="{EA8172B3-C013-4A3F-A6A0-E4086B43F93D}" srcOrd="3" destOrd="0" presId="urn:microsoft.com/office/officeart/2005/8/layout/cycle2"/>
    <dgm:cxn modelId="{694D3EFE-76F0-47B2-B6A7-1A0EDCE361E0}" type="presParOf" srcId="{EA8172B3-C013-4A3F-A6A0-E4086B43F93D}" destId="{C9C23E78-234C-4BD6-89B1-57811275E477}" srcOrd="0" destOrd="0" presId="urn:microsoft.com/office/officeart/2005/8/layout/cycle2"/>
    <dgm:cxn modelId="{35E5383C-DBB4-44B7-B259-590704A7A460}" type="presParOf" srcId="{9227B6FD-94D0-4059-B34B-D5DE4EDFF020}" destId="{EB9BF8E3-BFF9-48FC-BCFC-1DC83F088EA2}" srcOrd="4" destOrd="0" presId="urn:microsoft.com/office/officeart/2005/8/layout/cycle2"/>
    <dgm:cxn modelId="{FA504D60-FAA0-41FA-89EA-65264C848E5A}" type="presParOf" srcId="{9227B6FD-94D0-4059-B34B-D5DE4EDFF020}" destId="{874BCFFF-6AAD-48CD-B963-05067FFE2F6A}" srcOrd="5" destOrd="0" presId="urn:microsoft.com/office/officeart/2005/8/layout/cycle2"/>
    <dgm:cxn modelId="{4280AEF2-406C-4B8D-ADA5-00088018C0BF}" type="presParOf" srcId="{874BCFFF-6AAD-48CD-B963-05067FFE2F6A}" destId="{B556BB14-B1DB-4411-8F79-67E23925987A}" srcOrd="0" destOrd="0" presId="urn:microsoft.com/office/officeart/2005/8/layout/cycle2"/>
    <dgm:cxn modelId="{52EEA42D-FDDB-4045-B8F9-AD1306D465E0}" type="presParOf" srcId="{9227B6FD-94D0-4059-B34B-D5DE4EDFF020}" destId="{AA8FF647-BFB3-4E03-853A-D2CBC2D18280}" srcOrd="6" destOrd="0" presId="urn:microsoft.com/office/officeart/2005/8/layout/cycle2"/>
    <dgm:cxn modelId="{E8DF2C36-B9C4-4A88-BCB9-2735147EA2C7}" type="presParOf" srcId="{9227B6FD-94D0-4059-B34B-D5DE4EDFF020}" destId="{ED2DAE87-1381-48A6-8E98-7CD52E9D7DED}" srcOrd="7" destOrd="0" presId="urn:microsoft.com/office/officeart/2005/8/layout/cycle2"/>
    <dgm:cxn modelId="{81C55D82-A940-45DC-8ADB-459A059462E9}" type="presParOf" srcId="{ED2DAE87-1381-48A6-8E98-7CD52E9D7DED}" destId="{5E997CD6-A084-49A3-B55D-D4473225179F}" srcOrd="0" destOrd="0" presId="urn:microsoft.com/office/officeart/2005/8/layout/cycle2"/>
    <dgm:cxn modelId="{673D4C08-DFEF-4E46-AB32-B3EDD1C5FFA4}" type="presParOf" srcId="{9227B6FD-94D0-4059-B34B-D5DE4EDFF020}" destId="{EC5EE516-B7D9-45DA-B480-55EB9882500E}" srcOrd="8" destOrd="0" presId="urn:microsoft.com/office/officeart/2005/8/layout/cycle2"/>
    <dgm:cxn modelId="{1691B441-2F11-4B4F-BD72-4A93F8BBBDA3}" type="presParOf" srcId="{9227B6FD-94D0-4059-B34B-D5DE4EDFF020}" destId="{366C81A6-A9C0-4955-8118-B0D8DAD42C3C}" srcOrd="9" destOrd="0" presId="urn:microsoft.com/office/officeart/2005/8/layout/cycle2"/>
    <dgm:cxn modelId="{90F0FE05-2261-4CE3-BB8A-73D3E210531D}" type="presParOf" srcId="{366C81A6-A9C0-4955-8118-B0D8DAD42C3C}" destId="{0E0FE75D-328E-4B79-B2AE-3A438DFE50B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868377-31FB-451B-827A-3E562F7D219B}">
      <dsp:nvSpPr>
        <dsp:cNvPr id="0" name=""/>
        <dsp:cNvSpPr/>
      </dsp:nvSpPr>
      <dsp:spPr>
        <a:xfrm>
          <a:off x="1683468" y="1054"/>
          <a:ext cx="1169567" cy="11695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Pulse duration</a:t>
          </a:r>
          <a:endParaRPr lang="en-US" sz="1200" kern="1200" dirty="0"/>
        </a:p>
      </dsp:txBody>
      <dsp:txXfrm>
        <a:off x="1854747" y="172333"/>
        <a:ext cx="827009" cy="827009"/>
      </dsp:txXfrm>
    </dsp:sp>
    <dsp:sp modelId="{2739CFC9-67EA-416E-ADD7-F83B401F6B45}">
      <dsp:nvSpPr>
        <dsp:cNvPr id="0" name=""/>
        <dsp:cNvSpPr/>
      </dsp:nvSpPr>
      <dsp:spPr>
        <a:xfrm rot="2160000">
          <a:off x="2816379" y="900121"/>
          <a:ext cx="312189" cy="3947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825322" y="951542"/>
        <a:ext cx="218532" cy="236837"/>
      </dsp:txXfrm>
    </dsp:sp>
    <dsp:sp modelId="{D900D4D2-9250-4FFE-9D9C-FCC913CA4683}">
      <dsp:nvSpPr>
        <dsp:cNvPr id="0" name=""/>
        <dsp:cNvSpPr/>
      </dsp:nvSpPr>
      <dsp:spPr>
        <a:xfrm>
          <a:off x="3106209" y="1034736"/>
          <a:ext cx="1169567" cy="11695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Repetition rate</a:t>
          </a:r>
          <a:endParaRPr lang="en-US" sz="1200" kern="1200" dirty="0"/>
        </a:p>
      </dsp:txBody>
      <dsp:txXfrm>
        <a:off x="3277488" y="1206015"/>
        <a:ext cx="827009" cy="827009"/>
      </dsp:txXfrm>
    </dsp:sp>
    <dsp:sp modelId="{EA8172B3-C013-4A3F-A6A0-E4086B43F93D}">
      <dsp:nvSpPr>
        <dsp:cNvPr id="0" name=""/>
        <dsp:cNvSpPr/>
      </dsp:nvSpPr>
      <dsp:spPr>
        <a:xfrm rot="6480000">
          <a:off x="3265909" y="2250018"/>
          <a:ext cx="312189" cy="3947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3327208" y="2284427"/>
        <a:ext cx="218532" cy="236837"/>
      </dsp:txXfrm>
    </dsp:sp>
    <dsp:sp modelId="{EB9BF8E3-BFF9-48FC-BCFC-1DC83F088EA2}">
      <dsp:nvSpPr>
        <dsp:cNvPr id="0" name=""/>
        <dsp:cNvSpPr/>
      </dsp:nvSpPr>
      <dsp:spPr>
        <a:xfrm>
          <a:off x="2562770" y="2707269"/>
          <a:ext cx="1169567" cy="11695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Price</a:t>
          </a:r>
          <a:endParaRPr lang="en-US" sz="1200" kern="1200" dirty="0"/>
        </a:p>
      </dsp:txBody>
      <dsp:txXfrm>
        <a:off x="2734049" y="2878548"/>
        <a:ext cx="827009" cy="827009"/>
      </dsp:txXfrm>
    </dsp:sp>
    <dsp:sp modelId="{874BCFFF-6AAD-48CD-B963-05067FFE2F6A}">
      <dsp:nvSpPr>
        <dsp:cNvPr id="0" name=""/>
        <dsp:cNvSpPr/>
      </dsp:nvSpPr>
      <dsp:spPr>
        <a:xfrm rot="10800000">
          <a:off x="2120992" y="3094688"/>
          <a:ext cx="312189" cy="3947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214649" y="3173634"/>
        <a:ext cx="218532" cy="236837"/>
      </dsp:txXfrm>
    </dsp:sp>
    <dsp:sp modelId="{AA8FF647-BFB3-4E03-853A-D2CBC2D18280}">
      <dsp:nvSpPr>
        <dsp:cNvPr id="0" name=""/>
        <dsp:cNvSpPr/>
      </dsp:nvSpPr>
      <dsp:spPr>
        <a:xfrm>
          <a:off x="804165" y="2707269"/>
          <a:ext cx="1169567" cy="11695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Power</a:t>
          </a:r>
          <a:endParaRPr lang="en-US" sz="1200" kern="1200" dirty="0"/>
        </a:p>
      </dsp:txBody>
      <dsp:txXfrm>
        <a:off x="975444" y="2878548"/>
        <a:ext cx="827009" cy="827009"/>
      </dsp:txXfrm>
    </dsp:sp>
    <dsp:sp modelId="{ED2DAE87-1381-48A6-8E98-7CD52E9D7DED}">
      <dsp:nvSpPr>
        <dsp:cNvPr id="0" name=""/>
        <dsp:cNvSpPr/>
      </dsp:nvSpPr>
      <dsp:spPr>
        <a:xfrm rot="15120000">
          <a:off x="963865" y="2266825"/>
          <a:ext cx="312189" cy="3947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1025164" y="2390308"/>
        <a:ext cx="218532" cy="236837"/>
      </dsp:txXfrm>
    </dsp:sp>
    <dsp:sp modelId="{EC5EE516-B7D9-45DA-B480-55EB9882500E}">
      <dsp:nvSpPr>
        <dsp:cNvPr id="0" name=""/>
        <dsp:cNvSpPr/>
      </dsp:nvSpPr>
      <dsp:spPr>
        <a:xfrm>
          <a:off x="260727" y="1034736"/>
          <a:ext cx="1169567" cy="11695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Wavelength</a:t>
          </a:r>
          <a:endParaRPr lang="en-US" sz="1200" kern="1200" dirty="0"/>
        </a:p>
      </dsp:txBody>
      <dsp:txXfrm>
        <a:off x="432006" y="1206015"/>
        <a:ext cx="827009" cy="827009"/>
      </dsp:txXfrm>
    </dsp:sp>
    <dsp:sp modelId="{366C81A6-A9C0-4955-8118-B0D8DAD42C3C}">
      <dsp:nvSpPr>
        <dsp:cNvPr id="0" name=""/>
        <dsp:cNvSpPr/>
      </dsp:nvSpPr>
      <dsp:spPr>
        <a:xfrm rot="19440000">
          <a:off x="1393638" y="910508"/>
          <a:ext cx="312189" cy="3947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1402581" y="1016979"/>
        <a:ext cx="218532" cy="236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08CEF-4F1C-4CE7-AE24-10BCCEBD8BFC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79BA5-0BF0-4D4C-BEFD-58F983CA6C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83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79BA5-0BF0-4D4C-BEFD-58F983CA6CE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34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B79BA5-0BF0-4D4C-BEFD-58F983CA6C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4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7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4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9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4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7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9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5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4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3490-005A-4499-A315-9EB713FA915A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F4B3D-6DB4-48C4-8CA6-DD17C49D15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AREAL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Laser overview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346" y="6032945"/>
            <a:ext cx="1944216" cy="778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49335" y="1541983"/>
            <a:ext cx="6711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dvanced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dirty="0"/>
              <a:t>esearch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lectron </a:t>
            </a: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ccelerator </a:t>
            </a:r>
            <a:r>
              <a:rPr lang="en-US" sz="2400" dirty="0">
                <a:solidFill>
                  <a:srgbClr val="FF0000"/>
                </a:solidFill>
              </a:rPr>
              <a:t>L</a:t>
            </a:r>
            <a:r>
              <a:rPr lang="en-US" sz="2400" dirty="0"/>
              <a:t>aboratory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6237312"/>
            <a:ext cx="1804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Aghasi</a:t>
            </a:r>
            <a:r>
              <a:rPr lang="en-US" dirty="0" smtClean="0"/>
              <a:t> </a:t>
            </a:r>
            <a:r>
              <a:rPr lang="en-US" dirty="0" err="1" smtClean="0"/>
              <a:t>Lorsabyan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8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en-US" dirty="0" smtClean="0"/>
              <a:t>Thank you for attention!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7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Photocathode and laser beam requirements</a:t>
            </a:r>
          </a:p>
          <a:p>
            <a:r>
              <a:rPr lang="en-US" dirty="0" smtClean="0"/>
              <a:t>Possible layout</a:t>
            </a:r>
          </a:p>
          <a:p>
            <a:r>
              <a:rPr lang="en-US" dirty="0" smtClean="0"/>
              <a:t>How to choose?</a:t>
            </a:r>
          </a:p>
          <a:p>
            <a:r>
              <a:rPr lang="en-US" dirty="0"/>
              <a:t>Current choice</a:t>
            </a:r>
            <a:endParaRPr lang="en-US" dirty="0" smtClean="0"/>
          </a:p>
          <a:p>
            <a:r>
              <a:rPr lang="en-US" dirty="0" smtClean="0"/>
              <a:t>TODO</a:t>
            </a:r>
          </a:p>
          <a:p>
            <a:r>
              <a:rPr lang="en-US" dirty="0"/>
              <a:t>Time schedule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965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pic>
        <p:nvPicPr>
          <p:cNvPr id="6" name="Content Placeholder 5" descr="Build03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32345" y="1340768"/>
            <a:ext cx="6879310" cy="5044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4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Photocathode and laser beam requirements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076014"/>
              </p:ext>
            </p:extLst>
          </p:nvPr>
        </p:nvGraphicFramePr>
        <p:xfrm>
          <a:off x="323529" y="2636912"/>
          <a:ext cx="8424936" cy="3532460"/>
        </p:xfrm>
        <a:graphic>
          <a:graphicData uri="http://schemas.openxmlformats.org/drawingml/2006/table">
            <a:tbl>
              <a:tblPr firstRow="1" firstCol="1" bandRow="1"/>
              <a:tblGrid>
                <a:gridCol w="2808312"/>
                <a:gridCol w="2808312"/>
                <a:gridCol w="2808312"/>
              </a:tblGrid>
              <a:tr h="515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Parameter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Single bunch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Multi bunch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27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Laser wavelength (nm)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253-266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253-266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Pump Repetition rate</a:t>
                      </a:r>
                      <a:b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i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(including relaxation time 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 Hz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  <a:sym typeface="Symbol"/>
                        </a:rPr>
                        <a:t></a:t>
                      </a: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81 MHz </a:t>
                      </a:r>
                      <a:r>
                        <a:rPr lang="en-US" sz="1400" i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(harmonic of 3GHz)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Shot Repetition Rate            (Hz)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Beam diameter                     (mm)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 5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 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Beam Divergence                   ( % 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0.1%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0.1%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Pulse duration </a:t>
                      </a: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  <a:sym typeface="Symbol"/>
                        </a:rPr>
                        <a:t></a:t>
                      </a:r>
                      <a:r>
                        <a:rPr lang="en-US" sz="1400" b="1" baseline="-25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                (ps)</a:t>
                      </a:r>
                      <a:r>
                        <a:rPr lang="en-US" sz="1400" b="1" baseline="-25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                   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5-10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5-10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Pulse profile transv. / long.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Gaussian / uniform (or Gaussian)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Gaussian / uniform (or Gaussian)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Laser energy per shot             (</a:t>
                      </a: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µ</a:t>
                      </a: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80-100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300-400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Energy per pulse                      (</a:t>
                      </a: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µ</a:t>
                      </a: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80-100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&gt; 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Energy stability (long term)  ( %)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Calibri"/>
                        </a:rPr>
                        <a:t>±</a:t>
                      </a: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Calibri"/>
                        </a:rPr>
                        <a:t>±</a:t>
                      </a: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Pulse-to-pulse jitter           </a:t>
                      </a:r>
                      <a:r>
                        <a:rPr lang="en-US" sz="14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fs</a:t>
                      </a: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&lt;100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&lt;100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Laser power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4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                    </a:t>
                      </a: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 W)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 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up to 500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0707" y="1700808"/>
            <a:ext cx="7870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will use copper photocathode. </a:t>
            </a:r>
          </a:p>
          <a:p>
            <a:r>
              <a:rPr lang="en-US" dirty="0" smtClean="0"/>
              <a:t>According to AREAL specifications we have following requirements for laser beam.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5" t="9970" r="7191" b="20142"/>
          <a:stretch/>
        </p:blipFill>
        <p:spPr>
          <a:xfrm>
            <a:off x="1240313" y="4137663"/>
            <a:ext cx="4359118" cy="25758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Layout</a:t>
            </a:r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539552" y="2060848"/>
            <a:ext cx="4691616" cy="1873334"/>
            <a:chOff x="503057" y="2234484"/>
            <a:chExt cx="4691616" cy="1873334"/>
          </a:xfrm>
        </p:grpSpPr>
        <p:sp>
          <p:nvSpPr>
            <p:cNvPr id="5" name="Rectangle 4"/>
            <p:cNvSpPr/>
            <p:nvPr/>
          </p:nvSpPr>
          <p:spPr>
            <a:xfrm>
              <a:off x="2195245" y="2949773"/>
              <a:ext cx="684076" cy="4416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THG</a:t>
              </a:r>
              <a:endParaRPr lang="en-US" dirty="0"/>
            </a:p>
          </p:txBody>
        </p:sp>
        <p:cxnSp>
          <p:nvCxnSpPr>
            <p:cNvPr id="8" name="Straight Arrow Connector 7"/>
            <p:cNvCxnSpPr>
              <a:stCxn id="9" idx="3"/>
              <a:endCxn id="5" idx="1"/>
            </p:cNvCxnSpPr>
            <p:nvPr/>
          </p:nvCxnSpPr>
          <p:spPr>
            <a:xfrm>
              <a:off x="1583177" y="3170588"/>
              <a:ext cx="61206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03057" y="2908978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Pump wave (800 nm)</a:t>
              </a:r>
              <a:endParaRPr lang="en-US" sz="1400" dirty="0"/>
            </a:p>
          </p:txBody>
        </p:sp>
        <p:cxnSp>
          <p:nvCxnSpPr>
            <p:cNvPr id="17" name="Straight Arrow Connector 16"/>
            <p:cNvCxnSpPr>
              <a:stCxn id="5" idx="3"/>
              <a:endCxn id="18" idx="1"/>
            </p:cNvCxnSpPr>
            <p:nvPr/>
          </p:nvCxnSpPr>
          <p:spPr>
            <a:xfrm flipV="1">
              <a:off x="2879321" y="3169706"/>
              <a:ext cx="1619328" cy="8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498649" y="3015817"/>
              <a:ext cx="6960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266nm</a:t>
              </a:r>
              <a:endParaRPr lang="en-US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9928" y="2275279"/>
              <a:ext cx="684076" cy="4416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  <a:r>
                <a:rPr lang="en-US" dirty="0" smtClean="0"/>
                <a:t>HG</a:t>
              </a:r>
              <a:endParaRPr lang="en-US" dirty="0"/>
            </a:p>
          </p:txBody>
        </p:sp>
        <p:cxnSp>
          <p:nvCxnSpPr>
            <p:cNvPr id="25" name="Straight Arrow Connector 24"/>
            <p:cNvCxnSpPr>
              <a:stCxn id="26" idx="3"/>
              <a:endCxn id="24" idx="1"/>
            </p:cNvCxnSpPr>
            <p:nvPr/>
          </p:nvCxnSpPr>
          <p:spPr>
            <a:xfrm>
              <a:off x="1597860" y="2496094"/>
              <a:ext cx="61206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17740" y="2234484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Pump wave (1064 nm)</a:t>
              </a:r>
              <a:endParaRPr lang="en-US" sz="1400" dirty="0"/>
            </a:p>
          </p:txBody>
        </p:sp>
        <p:cxnSp>
          <p:nvCxnSpPr>
            <p:cNvPr id="27" name="Straight Arrow Connector 26"/>
            <p:cNvCxnSpPr>
              <a:stCxn id="24" idx="3"/>
              <a:endCxn id="29" idx="1"/>
            </p:cNvCxnSpPr>
            <p:nvPr/>
          </p:nvCxnSpPr>
          <p:spPr>
            <a:xfrm>
              <a:off x="2894004" y="2496094"/>
              <a:ext cx="4321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3326120" y="2275279"/>
              <a:ext cx="684076" cy="4416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  <a:r>
                <a:rPr lang="en-US" dirty="0" smtClean="0"/>
                <a:t>HG</a:t>
              </a:r>
              <a:endParaRPr lang="en-US" dirty="0"/>
            </a:p>
          </p:txBody>
        </p:sp>
        <p:cxnSp>
          <p:nvCxnSpPr>
            <p:cNvPr id="30" name="Straight Arrow Connector 29"/>
            <p:cNvCxnSpPr>
              <a:stCxn id="29" idx="3"/>
              <a:endCxn id="31" idx="1"/>
            </p:cNvCxnSpPr>
            <p:nvPr/>
          </p:nvCxnSpPr>
          <p:spPr>
            <a:xfrm>
              <a:off x="4010196" y="2496094"/>
              <a:ext cx="48845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498649" y="2342205"/>
              <a:ext cx="6960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266nm</a:t>
              </a:r>
              <a:endParaRPr lang="en-US" sz="1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17740" y="3584598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Pump wave (266 nm)</a:t>
              </a:r>
              <a:endParaRPr lang="en-US" sz="1400" dirty="0"/>
            </a:p>
          </p:txBody>
        </p:sp>
        <p:cxnSp>
          <p:nvCxnSpPr>
            <p:cNvPr id="42" name="Straight Arrow Connector 41"/>
            <p:cNvCxnSpPr>
              <a:stCxn id="41" idx="3"/>
              <a:endCxn id="43" idx="1"/>
            </p:cNvCxnSpPr>
            <p:nvPr/>
          </p:nvCxnSpPr>
          <p:spPr>
            <a:xfrm>
              <a:off x="1597860" y="3846208"/>
              <a:ext cx="290078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4498649" y="3692319"/>
              <a:ext cx="6960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266nm</a:t>
              </a:r>
              <a:endParaRPr lang="en-US" sz="1400" dirty="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749219"/>
            <a:ext cx="1905000" cy="1943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7544" y="1520821"/>
            <a:ext cx="3815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Scheme is highly depends of laser type</a:t>
            </a:r>
            <a:endParaRPr lang="de-DE" dirty="0"/>
          </a:p>
        </p:txBody>
      </p:sp>
      <p:sp>
        <p:nvSpPr>
          <p:cNvPr id="7" name="TextBox 6"/>
          <p:cNvSpPr txBox="1"/>
          <p:nvPr/>
        </p:nvSpPr>
        <p:spPr>
          <a:xfrm>
            <a:off x="5862409" y="3692968"/>
            <a:ext cx="3068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i="1" dirty="0"/>
              <a:t>Third Harmonic </a:t>
            </a:r>
            <a:r>
              <a:rPr lang="de-DE" sz="1400" i="1" dirty="0" smtClean="0"/>
              <a:t>Generation equipment</a:t>
            </a:r>
            <a:endParaRPr lang="de-DE" sz="1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95799" y="6087665"/>
            <a:ext cx="1213730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Photocathode</a:t>
            </a:r>
            <a:endParaRPr lang="de-DE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5590" y="4536077"/>
            <a:ext cx="569387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Laser</a:t>
            </a:r>
            <a:endParaRPr lang="de-DE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6251230" y="5552251"/>
            <a:ext cx="1128579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Optical Table</a:t>
            </a:r>
            <a:endParaRPr lang="de-DE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856910" y="4474522"/>
            <a:ext cx="1716111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Beam Transportation</a:t>
            </a:r>
            <a:endParaRPr lang="de-DE" sz="1400" dirty="0"/>
          </a:p>
        </p:txBody>
      </p:sp>
      <p:cxnSp>
        <p:nvCxnSpPr>
          <p:cNvPr id="19" name="Straight Arrow Connector 18"/>
          <p:cNvCxnSpPr>
            <a:stCxn id="13" idx="2"/>
          </p:cNvCxnSpPr>
          <p:nvPr/>
        </p:nvCxnSpPr>
        <p:spPr>
          <a:xfrm>
            <a:off x="3940284" y="4843854"/>
            <a:ext cx="54502" cy="2462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1"/>
          </p:cNvCxnSpPr>
          <p:nvPr/>
        </p:nvCxnSpPr>
        <p:spPr>
          <a:xfrm flipH="1" flipV="1">
            <a:off x="4520654" y="5192211"/>
            <a:ext cx="1730576" cy="5139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5" idx="1"/>
          </p:cNvCxnSpPr>
          <p:nvPr/>
        </p:nvCxnSpPr>
        <p:spPr>
          <a:xfrm flipH="1">
            <a:off x="4789768" y="4628411"/>
            <a:ext cx="1067142" cy="4616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5" idx="1"/>
          </p:cNvCxnSpPr>
          <p:nvPr/>
        </p:nvCxnSpPr>
        <p:spPr>
          <a:xfrm flipH="1">
            <a:off x="4952702" y="4628411"/>
            <a:ext cx="904208" cy="11398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1"/>
          </p:cNvCxnSpPr>
          <p:nvPr/>
        </p:nvCxnSpPr>
        <p:spPr>
          <a:xfrm flipH="1">
            <a:off x="4895251" y="6241554"/>
            <a:ext cx="1300548" cy="307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4" idx="1"/>
          </p:cNvCxnSpPr>
          <p:nvPr/>
        </p:nvCxnSpPr>
        <p:spPr>
          <a:xfrm flipH="1">
            <a:off x="4895250" y="5706140"/>
            <a:ext cx="1355980" cy="494183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28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312848"/>
              </p:ext>
            </p:extLst>
          </p:nvPr>
        </p:nvGraphicFramePr>
        <p:xfrm>
          <a:off x="323528" y="1772816"/>
          <a:ext cx="4536504" cy="3877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48064" y="2348880"/>
            <a:ext cx="355103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Minimum requirements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Low price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UV beam or UV harmonic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1-10 </a:t>
            </a:r>
            <a:r>
              <a:rPr lang="en-US" dirty="0" err="1" smtClean="0"/>
              <a:t>ps</a:t>
            </a:r>
            <a:r>
              <a:rPr lang="en-US" dirty="0" smtClean="0"/>
              <a:t> pulse duration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&lt;100 </a:t>
            </a:r>
            <a:r>
              <a:rPr lang="en-US" dirty="0" err="1" smtClean="0"/>
              <a:t>fs</a:t>
            </a:r>
            <a:r>
              <a:rPr lang="en-US" dirty="0" smtClean="0"/>
              <a:t> jitter (</a:t>
            </a:r>
            <a:r>
              <a:rPr lang="en-US" dirty="0" err="1" smtClean="0"/>
              <a:t>puls</a:t>
            </a:r>
            <a:r>
              <a:rPr lang="en-US" dirty="0" smtClean="0"/>
              <a:t> to </a:t>
            </a:r>
            <a:r>
              <a:rPr lang="en-US" dirty="0" err="1" smtClean="0"/>
              <a:t>puls</a:t>
            </a:r>
            <a:r>
              <a:rPr lang="en-US" dirty="0" smtClean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Up to 100 MHz PRF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&gt;100 </a:t>
            </a:r>
            <a:r>
              <a:rPr lang="en-US" dirty="0" smtClean="0"/>
              <a:t>µJ per pulse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Gaussian beam </a:t>
            </a:r>
            <a:r>
              <a:rPr lang="en-US" dirty="0"/>
              <a:t>(</a:t>
            </a:r>
            <a:r>
              <a:rPr lang="en-US" dirty="0" smtClean="0"/>
              <a:t>long. </a:t>
            </a:r>
            <a:r>
              <a:rPr lang="en-US" dirty="0"/>
              <a:t>and </a:t>
            </a:r>
            <a:r>
              <a:rPr lang="en-US" dirty="0" smtClean="0"/>
              <a:t>trans.)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45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choice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2132856"/>
            <a:ext cx="7200800" cy="4415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7584" y="1323082"/>
            <a:ext cx="7451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 we are discussing possibilities to use APLQ-100-266 model laser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ATTODYNE Picosecond Lasers company which have following properties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4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Choose laser (=&gt; optical scheme)</a:t>
            </a:r>
          </a:p>
          <a:p>
            <a:r>
              <a:rPr lang="en-US" dirty="0" smtClean="0"/>
              <a:t>Make simulations</a:t>
            </a:r>
          </a:p>
          <a:p>
            <a:r>
              <a:rPr lang="en-US" dirty="0" smtClean="0"/>
              <a:t>Choose optical elements</a:t>
            </a:r>
          </a:p>
          <a:p>
            <a:r>
              <a:rPr lang="en-US" dirty="0" smtClean="0"/>
              <a:t>Choose diagnostics equipments</a:t>
            </a:r>
          </a:p>
          <a:p>
            <a:r>
              <a:rPr lang="en-US" dirty="0" smtClean="0"/>
              <a:t>Setup laser and optical scheme (table, transportation, alignment, diagnostics, …)</a:t>
            </a:r>
          </a:p>
          <a:p>
            <a:r>
              <a:rPr lang="en-US" dirty="0" smtClean="0"/>
              <a:t>Make synchronization</a:t>
            </a:r>
          </a:p>
          <a:p>
            <a:r>
              <a:rPr lang="en-US" dirty="0" smtClean="0"/>
              <a:t>Try to get electron beam!!!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6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schedule</a:t>
            </a:r>
            <a:endParaRPr lang="en-US" dirty="0"/>
          </a:p>
        </p:txBody>
      </p:sp>
      <p:pic>
        <p:nvPicPr>
          <p:cNvPr id="4" name="Picture 3" descr="SDXTMPPPT01.emf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412776"/>
            <a:ext cx="7416824" cy="51107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576" y="2564904"/>
            <a:ext cx="7704856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687913" y="2636912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6" idx="6"/>
            <a:endCxn id="8" idx="2"/>
          </p:cNvCxnSpPr>
          <p:nvPr/>
        </p:nvCxnSpPr>
        <p:spPr>
          <a:xfrm>
            <a:off x="5975945" y="2780928"/>
            <a:ext cx="540271" cy="0"/>
          </a:xfrm>
          <a:prstGeom prst="straightConnector1">
            <a:avLst/>
          </a:prstGeom>
          <a:ln w="34925">
            <a:headEnd type="none" w="lg" len="sm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516216" y="2636912"/>
            <a:ext cx="288032" cy="2880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130</TotalTime>
  <Words>345</Words>
  <Application>Microsoft Office PowerPoint</Application>
  <PresentationFormat>On-screen Show (4:3)</PresentationFormat>
  <Paragraphs>101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AREAL</vt:lpstr>
      <vt:lpstr>Content</vt:lpstr>
      <vt:lpstr>Introduction</vt:lpstr>
      <vt:lpstr>Photocathode and laser beam requirements</vt:lpstr>
      <vt:lpstr>Possible Layout</vt:lpstr>
      <vt:lpstr>How to choose?</vt:lpstr>
      <vt:lpstr>Current choice</vt:lpstr>
      <vt:lpstr>TODO</vt:lpstr>
      <vt:lpstr>Time schedule</vt:lpstr>
      <vt:lpstr>Thank you for attention!</vt:lpstr>
    </vt:vector>
  </TitlesOfParts>
  <Company>CANDLE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AREAL</dc:title>
  <dc:creator>CANDLE User</dc:creator>
  <cp:lastModifiedBy>Aghasi Lorsabyan</cp:lastModifiedBy>
  <cp:revision>32</cp:revision>
  <dcterms:created xsi:type="dcterms:W3CDTF">2012-06-20T08:31:59Z</dcterms:created>
  <dcterms:modified xsi:type="dcterms:W3CDTF">2012-06-26T09:10:10Z</dcterms:modified>
</cp:coreProperties>
</file>