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8" r:id="rId3"/>
    <p:sldId id="259" r:id="rId4"/>
    <p:sldId id="260" r:id="rId5"/>
    <p:sldId id="261" r:id="rId6"/>
    <p:sldId id="262" r:id="rId7"/>
    <p:sldId id="263" r:id="rId8"/>
    <p:sldId id="265" r:id="rId9"/>
    <p:sldId id="266" r:id="rId10"/>
    <p:sldId id="267" r:id="rId11"/>
    <p:sldId id="268" r:id="rId12"/>
    <p:sldId id="264" r:id="rId13"/>
    <p:sldId id="257" r:id="rId14"/>
    <p:sldId id="269" r:id="rId15"/>
    <p:sldId id="271" r:id="rId16"/>
    <p:sldId id="27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90" d="100"/>
          <a:sy n="90" d="100"/>
        </p:scale>
        <p:origin x="-186" y="-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22C8FC-177D-4D64-9D9D-0EB5EB9B5B4F}" type="datetimeFigureOut">
              <a:rPr lang="en-US" smtClean="0"/>
              <a:pPr/>
              <a:t>06/21/2012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48078E-B97A-41C8-8F85-7CCD74D54F5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248078E-B97A-41C8-8F85-7CCD74D54F51}"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248078E-B97A-41C8-8F85-7CCD74D54F51}"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248078E-B97A-41C8-8F85-7CCD74D54F51}"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248078E-B97A-41C8-8F85-7CCD74D54F51}"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248078E-B97A-41C8-8F85-7CCD74D54F51}"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248078E-B97A-41C8-8F85-7CCD74D54F51}"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248078E-B97A-41C8-8F85-7CCD74D54F51}"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248078E-B97A-41C8-8F85-7CCD74D54F51}"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248078E-B97A-41C8-8F85-7CCD74D54F51}"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248078E-B97A-41C8-8F85-7CCD74D54F51}"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248078E-B97A-41C8-8F85-7CCD74D54F51}"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248078E-B97A-41C8-8F85-7CCD74D54F51}"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248078E-B97A-41C8-8F85-7CCD74D54F51}"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248078E-B97A-41C8-8F85-7CCD74D54F51}"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248078E-B97A-41C8-8F85-7CCD74D54F51}"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8E6A9DD-46DF-489F-BBB7-481DA6E2812E}" type="datetimeFigureOut">
              <a:rPr lang="en-US" smtClean="0"/>
              <a:pPr/>
              <a:t>06/21/2012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C07AA-24F1-439A-B012-5791233AF3B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E6A9DD-46DF-489F-BBB7-481DA6E2812E}" type="datetimeFigureOut">
              <a:rPr lang="en-US" smtClean="0"/>
              <a:pPr/>
              <a:t>06/21/2012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C07AA-24F1-439A-B012-5791233AF3B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E6A9DD-46DF-489F-BBB7-481DA6E2812E}" type="datetimeFigureOut">
              <a:rPr lang="en-US" smtClean="0"/>
              <a:pPr/>
              <a:t>06/21/2012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C07AA-24F1-439A-B012-5791233AF3B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E6A9DD-46DF-489F-BBB7-481DA6E2812E}" type="datetimeFigureOut">
              <a:rPr lang="en-US" smtClean="0"/>
              <a:pPr/>
              <a:t>06/21/2012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C07AA-24F1-439A-B012-5791233AF3B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E6A9DD-46DF-489F-BBB7-481DA6E2812E}" type="datetimeFigureOut">
              <a:rPr lang="en-US" smtClean="0"/>
              <a:pPr/>
              <a:t>06/21/2012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C07AA-24F1-439A-B012-5791233AF3B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8E6A9DD-46DF-489F-BBB7-481DA6E2812E}" type="datetimeFigureOut">
              <a:rPr lang="en-US" smtClean="0"/>
              <a:pPr/>
              <a:t>06/21/2012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C07AA-24F1-439A-B012-5791233AF3B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8E6A9DD-46DF-489F-BBB7-481DA6E2812E}" type="datetimeFigureOut">
              <a:rPr lang="en-US" smtClean="0"/>
              <a:pPr/>
              <a:t>06/21/2012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1C07AA-24F1-439A-B012-5791233AF3B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8E6A9DD-46DF-489F-BBB7-481DA6E2812E}" type="datetimeFigureOut">
              <a:rPr lang="en-US" smtClean="0"/>
              <a:pPr/>
              <a:t>06/21/2012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1C07AA-24F1-439A-B012-5791233AF3B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E6A9DD-46DF-489F-BBB7-481DA6E2812E}" type="datetimeFigureOut">
              <a:rPr lang="en-US" smtClean="0"/>
              <a:pPr/>
              <a:t>06/21/2012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1C07AA-24F1-439A-B012-5791233AF3B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E6A9DD-46DF-489F-BBB7-481DA6E2812E}" type="datetimeFigureOut">
              <a:rPr lang="en-US" smtClean="0"/>
              <a:pPr/>
              <a:t>06/21/2012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C07AA-24F1-439A-B012-5791233AF3B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E6A9DD-46DF-489F-BBB7-481DA6E2812E}" type="datetimeFigureOut">
              <a:rPr lang="en-US" smtClean="0"/>
              <a:pPr/>
              <a:t>06/21/2012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C07AA-24F1-439A-B012-5791233AF3B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E6A9DD-46DF-489F-BBB7-481DA6E2812E}" type="datetimeFigureOut">
              <a:rPr lang="en-US" smtClean="0"/>
              <a:pPr/>
              <a:t>06/21/2012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1C07AA-24F1-439A-B012-5791233AF3B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09800"/>
            <a:ext cx="7772400" cy="1470025"/>
          </a:xfrm>
        </p:spPr>
        <p:txBody>
          <a:bodyPr>
            <a:normAutofit/>
          </a:bodyPr>
          <a:lstStyle/>
          <a:p>
            <a:r>
              <a:rPr lang="en-US" sz="7200" b="1" dirty="0" smtClean="0"/>
              <a:t>Areal RF Station</a:t>
            </a:r>
            <a:endParaRPr lang="en-US" sz="7200" b="1" dirty="0"/>
          </a:p>
        </p:txBody>
      </p:sp>
      <p:sp>
        <p:nvSpPr>
          <p:cNvPr id="3" name="Subtitle 2"/>
          <p:cNvSpPr>
            <a:spLocks noGrp="1"/>
          </p:cNvSpPr>
          <p:nvPr>
            <p:ph type="subTitle" idx="1"/>
          </p:nvPr>
        </p:nvSpPr>
        <p:spPr>
          <a:xfrm>
            <a:off x="533400" y="5715000"/>
            <a:ext cx="8153400" cy="685800"/>
          </a:xfrm>
        </p:spPr>
        <p:txBody>
          <a:bodyPr/>
          <a:lstStyle/>
          <a:p>
            <a:r>
              <a:rPr lang="en-US" dirty="0" smtClean="0"/>
              <a:t>A. </a:t>
            </a:r>
            <a:r>
              <a:rPr lang="en-US" dirty="0" err="1" smtClean="0"/>
              <a:t>Vardanyan</a:t>
            </a:r>
            <a:r>
              <a:rPr lang="en-US" dirty="0" smtClean="0"/>
              <a:t>				22.06.2012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b="1" dirty="0" smtClean="0"/>
              <a:t>Master Oscillator</a:t>
            </a:r>
            <a:endParaRPr lang="en-US" dirty="0"/>
          </a:p>
        </p:txBody>
      </p:sp>
      <p:sp>
        <p:nvSpPr>
          <p:cNvPr id="3" name="Content Placeholder 2"/>
          <p:cNvSpPr>
            <a:spLocks noGrp="1"/>
          </p:cNvSpPr>
          <p:nvPr>
            <p:ph idx="1"/>
          </p:nvPr>
        </p:nvSpPr>
        <p:spPr>
          <a:xfrm>
            <a:off x="457200" y="1371600"/>
            <a:ext cx="8229600" cy="4754563"/>
          </a:xfrm>
        </p:spPr>
        <p:txBody>
          <a:bodyPr>
            <a:normAutofit fontScale="85000" lnSpcReduction="20000"/>
          </a:bodyPr>
          <a:lstStyle/>
          <a:p>
            <a:pPr>
              <a:buNone/>
            </a:pPr>
            <a:r>
              <a:rPr lang="en-US" dirty="0" smtClean="0"/>
              <a:t>The Master oscillator designed by </a:t>
            </a:r>
            <a:r>
              <a:rPr lang="en-US" dirty="0" err="1" smtClean="0"/>
              <a:t>InWave</a:t>
            </a:r>
            <a:r>
              <a:rPr lang="en-US" dirty="0" smtClean="0"/>
              <a:t> AG according to our requirements. </a:t>
            </a:r>
          </a:p>
          <a:p>
            <a:r>
              <a:rPr lang="en-US" dirty="0" smtClean="0"/>
              <a:t>Frequency ports:</a:t>
            </a:r>
          </a:p>
          <a:p>
            <a:pPr lvl="1"/>
            <a:r>
              <a:rPr lang="en-US" dirty="0" smtClean="0"/>
              <a:t>1x 1Hz 		</a:t>
            </a:r>
            <a:r>
              <a:rPr lang="en-US" sz="2000" dirty="0" smtClean="0"/>
              <a:t>1x 9MHz</a:t>
            </a:r>
            <a:endParaRPr lang="en-US" sz="3600" dirty="0" smtClean="0"/>
          </a:p>
          <a:p>
            <a:pPr lvl="1"/>
            <a:r>
              <a:rPr lang="en-US" dirty="0" smtClean="0"/>
              <a:t>1x 2Hz		</a:t>
            </a:r>
            <a:r>
              <a:rPr lang="en-US" sz="2000" dirty="0" smtClean="0"/>
              <a:t>1x 81MHz</a:t>
            </a:r>
            <a:endParaRPr lang="en-US" sz="3600" dirty="0" smtClean="0"/>
          </a:p>
          <a:p>
            <a:pPr lvl="1"/>
            <a:r>
              <a:rPr lang="en-US" dirty="0" smtClean="0"/>
              <a:t>1x 9MHz		</a:t>
            </a:r>
            <a:r>
              <a:rPr lang="en-US" sz="2000" dirty="0" smtClean="0"/>
              <a:t>1x 250MHz</a:t>
            </a:r>
            <a:endParaRPr lang="en-US" sz="3600" dirty="0" smtClean="0"/>
          </a:p>
          <a:p>
            <a:pPr lvl="1"/>
            <a:r>
              <a:rPr lang="en-US" dirty="0" smtClean="0"/>
              <a:t>1x 81MHz	</a:t>
            </a:r>
            <a:r>
              <a:rPr lang="en-US" sz="2000" dirty="0" smtClean="0"/>
              <a:t>2x 90MHz</a:t>
            </a:r>
            <a:endParaRPr lang="en-US" sz="3600" dirty="0" smtClean="0"/>
          </a:p>
          <a:p>
            <a:pPr lvl="1"/>
            <a:r>
              <a:rPr lang="en-US" dirty="0" smtClean="0"/>
              <a:t>1x 125MHz	</a:t>
            </a:r>
            <a:r>
              <a:rPr lang="en-US" sz="2000" dirty="0" smtClean="0"/>
              <a:t>2x 10MHz (Secondary)</a:t>
            </a:r>
            <a:endParaRPr lang="en-US" sz="3600" dirty="0" smtClean="0"/>
          </a:p>
          <a:p>
            <a:pPr lvl="1"/>
            <a:r>
              <a:rPr lang="en-US" dirty="0" smtClean="0"/>
              <a:t>1x 250MHz	</a:t>
            </a:r>
            <a:r>
              <a:rPr lang="en-US" sz="2000" dirty="0" smtClean="0"/>
              <a:t>1x 10MHz (main)</a:t>
            </a:r>
            <a:endParaRPr lang="en-US" sz="3600" dirty="0" smtClean="0"/>
          </a:p>
          <a:p>
            <a:pPr lvl="1"/>
            <a:r>
              <a:rPr lang="en-US" dirty="0" smtClean="0"/>
              <a:t>2x 500MHz</a:t>
            </a:r>
            <a:endParaRPr lang="en-US" sz="3600" dirty="0" smtClean="0"/>
          </a:p>
          <a:p>
            <a:pPr lvl="1"/>
            <a:r>
              <a:rPr lang="en-US" dirty="0" smtClean="0"/>
              <a:t>1x 1GHz</a:t>
            </a:r>
            <a:endParaRPr lang="en-US" sz="3600" dirty="0" smtClean="0"/>
          </a:p>
          <a:p>
            <a:pPr lvl="1"/>
            <a:r>
              <a:rPr lang="en-US" dirty="0" smtClean="0"/>
              <a:t>2x 3GHz</a:t>
            </a:r>
          </a:p>
          <a:p>
            <a:pPr lvl="1"/>
            <a:endParaRPr lang="en-US" dirty="0" smtClean="0"/>
          </a:p>
          <a:p>
            <a:pPr>
              <a:buNone/>
            </a:pPr>
            <a:endParaRPr lang="en-US" dirty="0"/>
          </a:p>
        </p:txBody>
      </p:sp>
      <p:pic>
        <p:nvPicPr>
          <p:cNvPr id="4" name="Picture 3" descr="Candle-MO.JPG"/>
          <p:cNvPicPr/>
          <p:nvPr/>
        </p:nvPicPr>
        <p:blipFill>
          <a:blip r:embed="rId3" cstate="print"/>
          <a:stretch>
            <a:fillRect/>
          </a:stretch>
        </p:blipFill>
        <p:spPr>
          <a:xfrm>
            <a:off x="5715000" y="1981200"/>
            <a:ext cx="2710850" cy="1800102"/>
          </a:xfrm>
          <a:prstGeom prst="rect">
            <a:avLst/>
          </a:prstGeom>
        </p:spPr>
      </p:pic>
      <p:pic>
        <p:nvPicPr>
          <p:cNvPr id="5" name="Picture 4" descr="IMG_6185.JPG"/>
          <p:cNvPicPr/>
          <p:nvPr/>
        </p:nvPicPr>
        <p:blipFill>
          <a:blip r:embed="rId4" cstate="print"/>
          <a:stretch>
            <a:fillRect/>
          </a:stretch>
        </p:blipFill>
        <p:spPr>
          <a:xfrm>
            <a:off x="5715000" y="4114800"/>
            <a:ext cx="2695714" cy="1801242"/>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measurement results </a:t>
            </a:r>
            <a:endParaRPr lang="en-US" dirty="0"/>
          </a:p>
        </p:txBody>
      </p:sp>
      <p:sp>
        <p:nvSpPr>
          <p:cNvPr id="3" name="Content Placeholder 2"/>
          <p:cNvSpPr>
            <a:spLocks noGrp="1"/>
          </p:cNvSpPr>
          <p:nvPr>
            <p:ph idx="1"/>
          </p:nvPr>
        </p:nvSpPr>
        <p:spPr>
          <a:xfrm>
            <a:off x="457200" y="5638800"/>
            <a:ext cx="8229600" cy="838200"/>
          </a:xfrm>
        </p:spPr>
        <p:txBody>
          <a:bodyPr>
            <a:normAutofit fontScale="92500"/>
          </a:bodyPr>
          <a:lstStyle/>
          <a:p>
            <a:pPr>
              <a:buNone/>
            </a:pPr>
            <a:r>
              <a:rPr lang="en-US" dirty="0" smtClean="0"/>
              <a:t>The picture describes RMS phase Jitter 6.47 fsec !</a:t>
            </a:r>
            <a:endParaRPr lang="en-US" dirty="0"/>
          </a:p>
        </p:txBody>
      </p:sp>
      <p:pic>
        <p:nvPicPr>
          <p:cNvPr id="4" name="Picture 3" descr="2998MHz_b.png"/>
          <p:cNvPicPr/>
          <p:nvPr/>
        </p:nvPicPr>
        <p:blipFill>
          <a:blip r:embed="rId3" cstate="print"/>
          <a:stretch>
            <a:fillRect/>
          </a:stretch>
        </p:blipFill>
        <p:spPr>
          <a:xfrm>
            <a:off x="1905000" y="1524000"/>
            <a:ext cx="5257800" cy="3886200"/>
          </a:xfrm>
          <a:prstGeom prst="rect">
            <a:avLst/>
          </a:prstGeom>
        </p:spPr>
      </p:pic>
      <p:sp>
        <p:nvSpPr>
          <p:cNvPr id="5" name="Oval 4"/>
          <p:cNvSpPr/>
          <p:nvPr/>
        </p:nvSpPr>
        <p:spPr>
          <a:xfrm>
            <a:off x="4724400" y="3183025"/>
            <a:ext cx="609600" cy="108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Location of RF equipment in AREAL building</a:t>
            </a:r>
            <a:endParaRPr lang="en-US" dirty="0"/>
          </a:p>
        </p:txBody>
      </p:sp>
      <p:pic>
        <p:nvPicPr>
          <p:cNvPr id="4" name="Picture 3" descr="Klystron_modulator_waveguides.jpg"/>
          <p:cNvPicPr/>
          <p:nvPr/>
        </p:nvPicPr>
        <p:blipFill>
          <a:blip r:embed="rId3" cstate="print"/>
          <a:stretch>
            <a:fillRect/>
          </a:stretch>
        </p:blipFill>
        <p:spPr>
          <a:xfrm>
            <a:off x="5181600" y="1676400"/>
            <a:ext cx="3048000" cy="3276600"/>
          </a:xfrm>
          <a:prstGeom prst="rect">
            <a:avLst/>
          </a:prstGeom>
        </p:spPr>
      </p:pic>
      <p:pic>
        <p:nvPicPr>
          <p:cNvPr id="5" name="Picture 4" descr="Plan-1D-view_all.jpg"/>
          <p:cNvPicPr/>
          <p:nvPr/>
        </p:nvPicPr>
        <p:blipFill>
          <a:blip r:embed="rId4" cstate="print"/>
          <a:stretch>
            <a:fillRect/>
          </a:stretch>
        </p:blipFill>
        <p:spPr>
          <a:xfrm>
            <a:off x="533400" y="1828800"/>
            <a:ext cx="3944207" cy="3178302"/>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RF Test stand</a:t>
            </a:r>
            <a:endParaRPr lang="en-US" dirty="0"/>
          </a:p>
        </p:txBody>
      </p:sp>
      <p:sp>
        <p:nvSpPr>
          <p:cNvPr id="3" name="Content Placeholder 2"/>
          <p:cNvSpPr>
            <a:spLocks noGrp="1"/>
          </p:cNvSpPr>
          <p:nvPr>
            <p:ph idx="1"/>
          </p:nvPr>
        </p:nvSpPr>
        <p:spPr/>
        <p:txBody>
          <a:bodyPr>
            <a:normAutofit/>
          </a:bodyPr>
          <a:lstStyle/>
          <a:p>
            <a:r>
              <a:rPr lang="en-US" b="1" dirty="0" smtClean="0"/>
              <a:t>Modulator (HV pulse power source)</a:t>
            </a:r>
            <a:endParaRPr lang="en-US" dirty="0" smtClean="0"/>
          </a:p>
          <a:p>
            <a:r>
              <a:rPr lang="en-US" dirty="0" smtClean="0"/>
              <a:t>HV pulse modulator</a:t>
            </a:r>
          </a:p>
          <a:p>
            <a:r>
              <a:rPr lang="en-US" dirty="0" smtClean="0"/>
              <a:t>1:18,2 pulse transformer in an oil tank.</a:t>
            </a:r>
          </a:p>
          <a:p>
            <a:r>
              <a:rPr lang="en-US" dirty="0" smtClean="0"/>
              <a:t> The nominal pulse duration is 2 µs.</a:t>
            </a:r>
          </a:p>
          <a:p>
            <a:r>
              <a:rPr lang="en-US" dirty="0" smtClean="0"/>
              <a:t>Requirements to the flat top ripple </a:t>
            </a:r>
          </a:p>
          <a:p>
            <a:pPr lvl="1"/>
            <a:r>
              <a:rPr lang="en-US" dirty="0" smtClean="0"/>
              <a:t>should not exceed ±1%. </a:t>
            </a:r>
          </a:p>
          <a:p>
            <a:pPr lvl="1"/>
            <a:r>
              <a:rPr lang="en-US" dirty="0" smtClean="0"/>
              <a:t>The pulse-to-pulse stability better than ±0.5%. </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3"/>
          <a:srcRect/>
          <a:stretch>
            <a:fillRect/>
          </a:stretch>
        </p:blipFill>
        <p:spPr bwMode="auto">
          <a:xfrm>
            <a:off x="4800600" y="1600200"/>
            <a:ext cx="3962400" cy="2971800"/>
          </a:xfrm>
          <a:prstGeom prst="rect">
            <a:avLst/>
          </a:prstGeom>
          <a:noFill/>
          <a:ln w="9525">
            <a:noFill/>
            <a:miter lim="800000"/>
            <a:headEnd/>
            <a:tailEnd/>
          </a:ln>
          <a:effectLst/>
        </p:spPr>
      </p:pic>
      <p:pic>
        <p:nvPicPr>
          <p:cNvPr id="7" name="Picture 3"/>
          <p:cNvPicPr>
            <a:picLocks noChangeAspect="1" noChangeArrowheads="1"/>
          </p:cNvPicPr>
          <p:nvPr/>
        </p:nvPicPr>
        <p:blipFill>
          <a:blip r:embed="rId4"/>
          <a:srcRect/>
          <a:stretch>
            <a:fillRect/>
          </a:stretch>
        </p:blipFill>
        <p:spPr bwMode="auto">
          <a:xfrm>
            <a:off x="609600" y="1600200"/>
            <a:ext cx="3962400" cy="2971800"/>
          </a:xfrm>
          <a:prstGeom prst="rect">
            <a:avLst/>
          </a:prstGeom>
          <a:noFill/>
          <a:ln w="9525">
            <a:noFill/>
            <a:miter lim="800000"/>
            <a:headEnd/>
            <a:tailEnd/>
          </a:ln>
          <a:effectLst/>
        </p:spPr>
      </p:pic>
      <p:sp>
        <p:nvSpPr>
          <p:cNvPr id="8" name="Title 1"/>
          <p:cNvSpPr txBox="1">
            <a:spLocks/>
          </p:cNvSpPr>
          <p:nvPr/>
        </p:nvSpPr>
        <p:spPr>
          <a:xfrm>
            <a:off x="609600" y="495300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smtClean="0">
                <a:ln>
                  <a:noFill/>
                </a:ln>
                <a:solidFill>
                  <a:schemeClr val="tx1"/>
                </a:solidFill>
                <a:effectLst/>
                <a:uLnTx/>
                <a:uFillTx/>
                <a:latin typeface="+mj-lt"/>
                <a:ea typeface="+mj-ea"/>
                <a:cs typeface="+mj-cs"/>
              </a:rPr>
              <a:t>Amplitude </a:t>
            </a:r>
            <a:r>
              <a:rPr kumimoji="0" lang="en-US" sz="2800" b="0" i="0" u="none" strike="noStrike" kern="1200" cap="none" spc="0" normalizeH="0" baseline="0" noProof="0" dirty="0" err="1" smtClean="0">
                <a:ln>
                  <a:noFill/>
                </a:ln>
                <a:solidFill>
                  <a:schemeClr val="tx1"/>
                </a:solidFill>
                <a:effectLst/>
                <a:uLnTx/>
                <a:uFillTx/>
                <a:latin typeface="+mj-lt"/>
                <a:ea typeface="+mj-ea"/>
                <a:cs typeface="+mj-cs"/>
              </a:rPr>
              <a:t>flatnes</a:t>
            </a:r>
            <a:r>
              <a:rPr kumimoji="0" lang="en-US" sz="2800" b="0" i="0" u="none" strike="noStrike" kern="1200" cap="none" spc="0" normalizeH="0" baseline="0" noProof="0" dirty="0" smtClean="0">
                <a:ln>
                  <a:noFill/>
                </a:ln>
                <a:solidFill>
                  <a:schemeClr val="tx1"/>
                </a:solidFill>
                <a:effectLst/>
                <a:uLnTx/>
                <a:uFillTx/>
                <a:latin typeface="+mj-lt"/>
                <a:ea typeface="+mj-ea"/>
                <a:cs typeface="+mj-cs"/>
              </a:rPr>
              <a:t> ~ 1.2%</a:t>
            </a:r>
            <a:endParaRPr kumimoji="0" lang="en-US" sz="2800" b="0" i="0" u="none" strike="noStrike" kern="1200" cap="none" spc="0" normalizeH="0" baseline="0" noProof="0" dirty="0">
              <a:ln>
                <a:noFill/>
              </a:ln>
              <a:solidFill>
                <a:schemeClr val="tx1"/>
              </a:solidFill>
              <a:effectLst/>
              <a:uLnTx/>
              <a:uFillTx/>
              <a:latin typeface="+mj-lt"/>
              <a:ea typeface="+mj-ea"/>
              <a:cs typeface="+mj-cs"/>
            </a:endParaRPr>
          </a:p>
        </p:txBody>
      </p:sp>
      <p:sp>
        <p:nvSpPr>
          <p:cNvPr id="10" name="Title 1"/>
          <p:cNvSpPr txBox="1">
            <a:spLocks/>
          </p:cNvSpPr>
          <p:nvPr/>
        </p:nvSpPr>
        <p:spPr>
          <a:xfrm>
            <a:off x="228600" y="0"/>
            <a:ext cx="3048000" cy="838200"/>
          </a:xfrm>
          <a:prstGeom prst="rect">
            <a:avLst/>
          </a:prstGeom>
        </p:spPr>
        <p:txBody>
          <a:bodyPr vert="horz" lIns="91440" tIns="45720" rIns="91440" bIns="45720" rtlCol="0" anchor="ctr">
            <a:normAutofit fontScale="92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RF Test stand</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11" name="Title 1"/>
          <p:cNvSpPr txBox="1">
            <a:spLocks/>
          </p:cNvSpPr>
          <p:nvPr/>
        </p:nvSpPr>
        <p:spPr>
          <a:xfrm>
            <a:off x="457200" y="838200"/>
            <a:ext cx="8229600" cy="609600"/>
          </a:xfrm>
          <a:prstGeom prst="rect">
            <a:avLst/>
          </a:prstGeom>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Modulator 		</a:t>
            </a:r>
            <a:r>
              <a:rPr kumimoji="0" lang="en-US" sz="2400" b="0" i="0" u="none" strike="noStrike" kern="1200" cap="none" spc="0" normalizeH="0" baseline="0" noProof="0" dirty="0" smtClean="0">
                <a:ln>
                  <a:noFill/>
                </a:ln>
                <a:solidFill>
                  <a:schemeClr val="tx1"/>
                </a:solidFill>
                <a:effectLst/>
                <a:uLnTx/>
                <a:uFillTx/>
                <a:latin typeface="+mj-lt"/>
                <a:ea typeface="+mj-ea"/>
                <a:cs typeface="+mj-cs"/>
              </a:rPr>
              <a:t>Measurements </a:t>
            </a:r>
            <a:endParaRPr kumimoji="0" lang="en-US" sz="2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10400" y="3048000"/>
            <a:ext cx="1905000" cy="990600"/>
          </a:xfrm>
        </p:spPr>
        <p:txBody>
          <a:bodyPr>
            <a:normAutofit/>
          </a:bodyPr>
          <a:lstStyle/>
          <a:p>
            <a:r>
              <a:rPr lang="en-US" sz="2800" dirty="0" smtClean="0"/>
              <a:t>&gt; 200 kV</a:t>
            </a:r>
            <a:endParaRPr lang="en-US" sz="2800" dirty="0"/>
          </a:p>
        </p:txBody>
      </p:sp>
      <p:pic>
        <p:nvPicPr>
          <p:cNvPr id="2050" name="Picture 2"/>
          <p:cNvPicPr>
            <a:picLocks noChangeAspect="1" noChangeArrowheads="1"/>
          </p:cNvPicPr>
          <p:nvPr/>
        </p:nvPicPr>
        <p:blipFill>
          <a:blip r:embed="rId2"/>
          <a:srcRect/>
          <a:stretch>
            <a:fillRect/>
          </a:stretch>
        </p:blipFill>
        <p:spPr bwMode="auto">
          <a:xfrm>
            <a:off x="1219200" y="1600200"/>
            <a:ext cx="5791200" cy="4343400"/>
          </a:xfrm>
          <a:prstGeom prst="rect">
            <a:avLst/>
          </a:prstGeom>
          <a:noFill/>
          <a:ln w="9525">
            <a:noFill/>
            <a:miter lim="800000"/>
            <a:headEnd/>
            <a:tailEnd/>
          </a:ln>
          <a:effectLst/>
        </p:spPr>
      </p:pic>
      <p:sp>
        <p:nvSpPr>
          <p:cNvPr id="6" name="Title 1"/>
          <p:cNvSpPr txBox="1">
            <a:spLocks/>
          </p:cNvSpPr>
          <p:nvPr/>
        </p:nvSpPr>
        <p:spPr>
          <a:xfrm>
            <a:off x="228600" y="0"/>
            <a:ext cx="3048000" cy="838200"/>
          </a:xfrm>
          <a:prstGeom prst="rect">
            <a:avLst/>
          </a:prstGeom>
        </p:spPr>
        <p:txBody>
          <a:bodyPr vert="horz" lIns="91440" tIns="45720" rIns="91440" bIns="45720" rtlCol="0" anchor="ctr">
            <a:normAutofit fontScale="92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RF Test stand</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7" name="Title 1"/>
          <p:cNvSpPr txBox="1">
            <a:spLocks/>
          </p:cNvSpPr>
          <p:nvPr/>
        </p:nvSpPr>
        <p:spPr>
          <a:xfrm>
            <a:off x="457200" y="838200"/>
            <a:ext cx="8229600" cy="609600"/>
          </a:xfrm>
          <a:prstGeom prst="rect">
            <a:avLst/>
          </a:prstGeom>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Modulator 		</a:t>
            </a:r>
            <a:r>
              <a:rPr kumimoji="0" lang="en-US" sz="2400" b="0" i="0" u="none" strike="noStrike" kern="1200" cap="none" spc="0" normalizeH="0" baseline="0" noProof="0" dirty="0" smtClean="0">
                <a:ln>
                  <a:noFill/>
                </a:ln>
                <a:solidFill>
                  <a:schemeClr val="tx1"/>
                </a:solidFill>
                <a:effectLst/>
                <a:uLnTx/>
                <a:uFillTx/>
                <a:latin typeface="+mj-lt"/>
                <a:ea typeface="+mj-ea"/>
                <a:cs typeface="+mj-cs"/>
              </a:rPr>
              <a:t>Measurements </a:t>
            </a:r>
            <a:endParaRPr kumimoji="0" lang="en-US" sz="2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a:spLocks noGrp="1"/>
          </p:cNvSpPr>
          <p:nvPr>
            <p:ph idx="1"/>
          </p:nvPr>
        </p:nvSpPr>
        <p:spPr>
          <a:xfrm>
            <a:off x="457200" y="1524000"/>
            <a:ext cx="8229600" cy="4525963"/>
          </a:xfrm>
        </p:spPr>
        <p:txBody>
          <a:bodyPr>
            <a:normAutofit fontScale="70000" lnSpcReduction="20000"/>
          </a:bodyPr>
          <a:lstStyle/>
          <a:p>
            <a:r>
              <a:rPr lang="en-US" dirty="0" smtClean="0"/>
              <a:t>The wave impedance of the cable must match the impedance of the klystron transformers primary side to avoid distortion of the pulse shape. To achieve that it is supposed to use 7 cables in parallel, each of 18 mm2 cross section, 37Ω impedance, and an outer diameter of 20 mm. </a:t>
            </a:r>
          </a:p>
          <a:p>
            <a:r>
              <a:rPr lang="en-US" dirty="0" smtClean="0"/>
              <a:t>4 power supplies are required to enable the operation of the klystron and the modulator, the klystron focusing solenoid, the klystron filament, vacuum pump and the Interlock.</a:t>
            </a:r>
          </a:p>
          <a:p>
            <a:r>
              <a:rPr lang="en-US" dirty="0" smtClean="0"/>
              <a:t>The interlock system protects the accelerator and the RF stations. Besides the modulator interlock system, an additional digital interlock system for the RF system is required.</a:t>
            </a:r>
          </a:p>
          <a:p>
            <a:r>
              <a:rPr lang="en-US" dirty="0" smtClean="0"/>
              <a:t>It will be based on programmable logic devices which can be easily modified upon necessity. </a:t>
            </a:r>
          </a:p>
          <a:p>
            <a:r>
              <a:rPr lang="en-US" dirty="0" smtClean="0"/>
              <a:t>The Digital Interlock System will be implemented after the LINAC first stage completion.</a:t>
            </a:r>
            <a:endParaRPr lang="en-US" dirty="0"/>
          </a:p>
        </p:txBody>
      </p:sp>
      <p:sp>
        <p:nvSpPr>
          <p:cNvPr id="8" name="Title 1"/>
          <p:cNvSpPr>
            <a:spLocks noGrp="1"/>
          </p:cNvSpPr>
          <p:nvPr>
            <p:ph type="title"/>
          </p:nvPr>
        </p:nvSpPr>
        <p:spPr/>
        <p:txBody>
          <a:bodyPr/>
          <a:lstStyle/>
          <a:p>
            <a:r>
              <a:rPr lang="en-US" dirty="0" smtClean="0"/>
              <a:t>RF Test stand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RF System</a:t>
            </a:r>
            <a:endParaRPr lang="en-US" dirty="0"/>
          </a:p>
        </p:txBody>
      </p:sp>
      <p:sp>
        <p:nvSpPr>
          <p:cNvPr id="3" name="Content Placeholder 2"/>
          <p:cNvSpPr>
            <a:spLocks noGrp="1"/>
          </p:cNvSpPr>
          <p:nvPr>
            <p:ph idx="1"/>
          </p:nvPr>
        </p:nvSpPr>
        <p:spPr/>
        <p:txBody>
          <a:bodyPr>
            <a:normAutofit fontScale="92500" lnSpcReduction="10000"/>
          </a:bodyPr>
          <a:lstStyle/>
          <a:p>
            <a:pPr marL="342900" lvl="1" indent="-342900">
              <a:buFont typeface="Arial" pitchFamily="34" charset="0"/>
              <a:buChar char="•"/>
            </a:pPr>
            <a:r>
              <a:rPr lang="en-US" dirty="0"/>
              <a:t>The AREAL RF system </a:t>
            </a:r>
            <a:r>
              <a:rPr lang="en-US" dirty="0" smtClean="0"/>
              <a:t>will consist </a:t>
            </a:r>
            <a:r>
              <a:rPr lang="en-US" dirty="0"/>
              <a:t>of 3 RF stations: </a:t>
            </a:r>
            <a:endParaRPr lang="en-US" dirty="0" smtClean="0"/>
          </a:p>
          <a:p>
            <a:pPr marL="342900" lvl="1" indent="-342900">
              <a:buFont typeface="Arial" pitchFamily="34" charset="0"/>
              <a:buChar char="•"/>
            </a:pPr>
            <a:r>
              <a:rPr lang="en-US" dirty="0" smtClean="0"/>
              <a:t>Each RF station has a 1 klystron, and HV modulator, a low-level RF system, preamplifier and an interlock and control system. </a:t>
            </a:r>
          </a:p>
          <a:p>
            <a:pPr lvl="1"/>
            <a:r>
              <a:rPr lang="en-US" dirty="0" smtClean="0"/>
              <a:t>1 station required for RF Gun</a:t>
            </a:r>
          </a:p>
          <a:p>
            <a:pPr lvl="1"/>
            <a:r>
              <a:rPr lang="en-US" dirty="0" smtClean="0"/>
              <a:t>2 stations for </a:t>
            </a:r>
            <a:r>
              <a:rPr lang="en-US" dirty="0"/>
              <a:t>1m long accelerating sections </a:t>
            </a:r>
            <a:r>
              <a:rPr lang="en-US" dirty="0" smtClean="0"/>
              <a:t>operation </a:t>
            </a:r>
          </a:p>
          <a:p>
            <a:pPr lvl="1"/>
            <a:r>
              <a:rPr lang="en-US" dirty="0" smtClean="0"/>
              <a:t> </a:t>
            </a:r>
            <a:r>
              <a:rPr lang="en-US" dirty="0"/>
              <a:t>LLRF </a:t>
            </a:r>
            <a:r>
              <a:rPr lang="en-US" dirty="0" smtClean="0"/>
              <a:t>systems which controls the amplitude and the phase of the RF</a:t>
            </a:r>
          </a:p>
          <a:p>
            <a:pPr lvl="1"/>
            <a:r>
              <a:rPr lang="en-US" dirty="0" smtClean="0"/>
              <a:t>RF </a:t>
            </a:r>
            <a:r>
              <a:rPr lang="en-US" dirty="0"/>
              <a:t>power </a:t>
            </a:r>
            <a:r>
              <a:rPr lang="en-US" dirty="0" smtClean="0"/>
              <a:t>7 </a:t>
            </a:r>
            <a:r>
              <a:rPr lang="en-US" dirty="0"/>
              <a:t>MW in </a:t>
            </a:r>
            <a:r>
              <a:rPr lang="en-US" dirty="0" smtClean="0"/>
              <a:t>peak at 3 GHz </a:t>
            </a:r>
          </a:p>
          <a:p>
            <a:pPr lvl="1"/>
            <a:r>
              <a:rPr lang="en-US" dirty="0" smtClean="0"/>
              <a:t>Interlock and control system.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219200"/>
            <a:ext cx="8229600" cy="1143000"/>
          </a:xfrm>
        </p:spPr>
        <p:txBody>
          <a:bodyPr>
            <a:normAutofit/>
          </a:bodyPr>
          <a:lstStyle/>
          <a:p>
            <a:r>
              <a:rPr lang="en-US" dirty="0"/>
              <a:t>The </a:t>
            </a:r>
            <a:r>
              <a:rPr lang="en-US" dirty="0" smtClean="0"/>
              <a:t>required operation parameters</a:t>
            </a:r>
            <a:endParaRPr lang="en-US" dirty="0"/>
          </a:p>
        </p:txBody>
      </p:sp>
      <p:sp>
        <p:nvSpPr>
          <p:cNvPr id="4" name="Content Placeholder 2"/>
          <p:cNvSpPr>
            <a:spLocks noGrp="1"/>
          </p:cNvSpPr>
          <p:nvPr>
            <p:ph idx="1"/>
          </p:nvPr>
        </p:nvSpPr>
        <p:spPr>
          <a:xfrm>
            <a:off x="457200" y="2743200"/>
            <a:ext cx="8229600" cy="3382963"/>
          </a:xfrm>
        </p:spPr>
        <p:txBody>
          <a:bodyPr/>
          <a:lstStyle/>
          <a:p>
            <a:r>
              <a:rPr lang="en-US" dirty="0"/>
              <a:t>Peak power 			6 	MW</a:t>
            </a:r>
          </a:p>
          <a:p>
            <a:r>
              <a:rPr lang="en-US" dirty="0"/>
              <a:t>Gradient 			17 	MV/m</a:t>
            </a:r>
          </a:p>
          <a:p>
            <a:r>
              <a:rPr lang="en-US" dirty="0"/>
              <a:t>RF pulse duration 		1-2	µs</a:t>
            </a:r>
          </a:p>
          <a:p>
            <a:r>
              <a:rPr lang="en-US" dirty="0"/>
              <a:t>Repetition rate		</a:t>
            </a:r>
            <a:r>
              <a:rPr lang="en-US" dirty="0" smtClean="0"/>
              <a:t>1-2 </a:t>
            </a:r>
            <a:r>
              <a:rPr lang="en-US" dirty="0"/>
              <a:t>	Hz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RF Power </a:t>
            </a:r>
            <a:r>
              <a:rPr lang="en-US" b="1" dirty="0" smtClean="0"/>
              <a:t>Source</a:t>
            </a:r>
            <a:endParaRPr lang="en-US" dirty="0"/>
          </a:p>
        </p:txBody>
      </p:sp>
      <p:sp>
        <p:nvSpPr>
          <p:cNvPr id="3" name="Content Placeholder 2"/>
          <p:cNvSpPr>
            <a:spLocks noGrp="1"/>
          </p:cNvSpPr>
          <p:nvPr>
            <p:ph idx="1"/>
          </p:nvPr>
        </p:nvSpPr>
        <p:spPr/>
        <p:txBody>
          <a:bodyPr/>
          <a:lstStyle/>
          <a:p>
            <a:r>
              <a:rPr lang="en-US" dirty="0"/>
              <a:t>Frequency 			3	GHz</a:t>
            </a:r>
          </a:p>
          <a:p>
            <a:r>
              <a:rPr lang="en-US" dirty="0"/>
              <a:t>RF Pulse Duration		1-2 	µs</a:t>
            </a:r>
          </a:p>
          <a:p>
            <a:r>
              <a:rPr lang="en-US" dirty="0"/>
              <a:t>Repetition Rate		1-2 	Hz </a:t>
            </a:r>
          </a:p>
          <a:p>
            <a:r>
              <a:rPr lang="en-US" dirty="0"/>
              <a:t>Cathode Voltage		190 - 200 kV</a:t>
            </a:r>
          </a:p>
          <a:p>
            <a:r>
              <a:rPr lang="en-US" dirty="0"/>
              <a:t>Beam Current 			95 - 105A</a:t>
            </a:r>
          </a:p>
          <a:p>
            <a:r>
              <a:rPr lang="en-US" dirty="0"/>
              <a:t>HV Pulse Duration		1-2 	µs</a:t>
            </a:r>
          </a:p>
          <a:p>
            <a:r>
              <a:rPr lang="en-US" dirty="0"/>
              <a:t>RF Peak Power 		7	MW</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K211 </a:t>
            </a:r>
            <a:r>
              <a:rPr lang="en-US" dirty="0"/>
              <a:t>Klystron </a:t>
            </a:r>
            <a:r>
              <a:rPr lang="en-US" dirty="0" smtClean="0"/>
              <a:t>parameters </a:t>
            </a:r>
            <a:endParaRPr lang="en-US" dirty="0"/>
          </a:p>
        </p:txBody>
      </p:sp>
      <p:sp>
        <p:nvSpPr>
          <p:cNvPr id="3" name="Content Placeholder 2"/>
          <p:cNvSpPr>
            <a:spLocks noGrp="1"/>
          </p:cNvSpPr>
          <p:nvPr>
            <p:ph idx="1"/>
          </p:nvPr>
        </p:nvSpPr>
        <p:spPr>
          <a:xfrm>
            <a:off x="457200" y="1600201"/>
            <a:ext cx="8229600" cy="3429000"/>
          </a:xfrm>
        </p:spPr>
        <p:txBody>
          <a:bodyPr>
            <a:normAutofit/>
          </a:bodyPr>
          <a:lstStyle/>
          <a:p>
            <a:r>
              <a:rPr lang="en-US" dirty="0"/>
              <a:t>Output Power peak </a:t>
            </a:r>
            <a:r>
              <a:rPr lang="en-US" dirty="0" smtClean="0"/>
              <a:t>		7 MW</a:t>
            </a:r>
            <a:endParaRPr lang="en-US" dirty="0"/>
          </a:p>
          <a:p>
            <a:r>
              <a:rPr lang="en-US" dirty="0"/>
              <a:t>Efficiency </a:t>
            </a:r>
            <a:r>
              <a:rPr lang="en-US" dirty="0" smtClean="0"/>
              <a:t>			40</a:t>
            </a:r>
            <a:r>
              <a:rPr lang="en-US" dirty="0"/>
              <a:t> </a:t>
            </a:r>
            <a:r>
              <a:rPr lang="en-US" dirty="0" smtClean="0"/>
              <a:t>%</a:t>
            </a:r>
            <a:endParaRPr lang="en-US" dirty="0"/>
          </a:p>
          <a:p>
            <a:r>
              <a:rPr lang="en-US" dirty="0"/>
              <a:t>Gain (min. dB</a:t>
            </a:r>
            <a:r>
              <a:rPr lang="en-US" dirty="0" smtClean="0"/>
              <a:t>)			31</a:t>
            </a:r>
          </a:p>
          <a:p>
            <a:r>
              <a:rPr lang="en-US" dirty="0" smtClean="0"/>
              <a:t>Beam </a:t>
            </a:r>
            <a:r>
              <a:rPr lang="en-US" dirty="0"/>
              <a:t>voltage 	</a:t>
            </a:r>
            <a:r>
              <a:rPr lang="en-US" dirty="0" smtClean="0"/>
              <a:t>		200 KV</a:t>
            </a:r>
            <a:endParaRPr lang="en-US" dirty="0"/>
          </a:p>
          <a:p>
            <a:r>
              <a:rPr lang="en-US" dirty="0"/>
              <a:t>Beam peak current  </a:t>
            </a:r>
            <a:r>
              <a:rPr lang="en-US" dirty="0" smtClean="0"/>
              <a:t>	92A</a:t>
            </a:r>
            <a:endParaRPr lang="en-US" dirty="0"/>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KY211 klystron main parameters</a:t>
            </a:r>
            <a:endParaRPr lang="en-US" dirty="0"/>
          </a:p>
        </p:txBody>
      </p:sp>
      <p:sp>
        <p:nvSpPr>
          <p:cNvPr id="3" name="Content Placeholder 2"/>
          <p:cNvSpPr>
            <a:spLocks noGrp="1"/>
          </p:cNvSpPr>
          <p:nvPr>
            <p:ph idx="1"/>
          </p:nvPr>
        </p:nvSpPr>
        <p:spPr>
          <a:xfrm>
            <a:off x="457200" y="1600201"/>
            <a:ext cx="8229600" cy="3429000"/>
          </a:xfrm>
        </p:spPr>
        <p:txBody>
          <a:bodyPr>
            <a:normAutofit/>
          </a:bodyPr>
          <a:lstStyle/>
          <a:p>
            <a:r>
              <a:rPr lang="en-US" sz="2800" dirty="0"/>
              <a:t>Water and Air </a:t>
            </a:r>
            <a:r>
              <a:rPr lang="en-US" sz="2800" dirty="0" smtClean="0"/>
              <a:t>Cooling		For </a:t>
            </a:r>
            <a:r>
              <a:rPr lang="en-US" sz="2800" dirty="0" err="1" smtClean="0"/>
              <a:t>Operat</a:t>
            </a:r>
            <a:r>
              <a:rPr lang="en-US" sz="2800" dirty="0" smtClean="0"/>
              <a:t>. </a:t>
            </a:r>
            <a:r>
              <a:rPr lang="en-US" sz="2800" dirty="0"/>
              <a:t>Rate (</a:t>
            </a:r>
            <a:r>
              <a:rPr lang="en-US" sz="2800" dirty="0" smtClean="0"/>
              <a:t>50Hz</a:t>
            </a:r>
            <a:r>
              <a:rPr lang="en-US" sz="2800" dirty="0"/>
              <a:t>)</a:t>
            </a:r>
          </a:p>
          <a:p>
            <a:r>
              <a:rPr lang="en-US" sz="2800" dirty="0"/>
              <a:t>Water flow to </a:t>
            </a:r>
            <a:r>
              <a:rPr lang="en-US" sz="2800" dirty="0" smtClean="0"/>
              <a:t>body 		3.64	l/min	</a:t>
            </a:r>
            <a:r>
              <a:rPr lang="en-US" sz="2800" i="1" dirty="0" err="1" smtClean="0"/>
              <a:t>min</a:t>
            </a:r>
            <a:endParaRPr lang="en-US" sz="2800" dirty="0" smtClean="0"/>
          </a:p>
          <a:p>
            <a:r>
              <a:rPr lang="en-US" sz="2800" dirty="0" smtClean="0"/>
              <a:t>Water </a:t>
            </a:r>
            <a:r>
              <a:rPr lang="en-US" sz="2800" dirty="0"/>
              <a:t>flow to </a:t>
            </a:r>
            <a:r>
              <a:rPr lang="en-US" sz="2800" dirty="0" smtClean="0"/>
              <a:t>collector		20.5	l/min 	</a:t>
            </a:r>
            <a:r>
              <a:rPr lang="en-US" sz="2800" i="1" dirty="0" err="1" smtClean="0"/>
              <a:t>min</a:t>
            </a:r>
            <a:endParaRPr lang="en-US" sz="2800" dirty="0"/>
          </a:p>
          <a:p>
            <a:r>
              <a:rPr lang="en-US" sz="2800" dirty="0" smtClean="0"/>
              <a:t>Resistance </a:t>
            </a:r>
            <a:r>
              <a:rPr lang="en-US" sz="2800" dirty="0"/>
              <a:t>of cooling </a:t>
            </a:r>
            <a:r>
              <a:rPr lang="en-US" sz="2800" dirty="0" smtClean="0"/>
              <a:t>water	50	</a:t>
            </a:r>
            <a:r>
              <a:rPr lang="en-US" sz="2800" dirty="0" err="1" smtClean="0"/>
              <a:t>kOhm</a:t>
            </a:r>
            <a:r>
              <a:rPr lang="en-US" sz="2800" dirty="0" smtClean="0"/>
              <a:t> cm 	</a:t>
            </a:r>
            <a:r>
              <a:rPr lang="en-US" sz="2800" i="1" dirty="0" smtClean="0"/>
              <a:t>min</a:t>
            </a:r>
            <a:endParaRPr lang="en-US" sz="2800" dirty="0"/>
          </a:p>
          <a:p>
            <a:r>
              <a:rPr lang="en-US" sz="2800" dirty="0" smtClean="0"/>
              <a:t>Air </a:t>
            </a:r>
            <a:r>
              <a:rPr lang="en-US" sz="2800" dirty="0"/>
              <a:t>flow to output </a:t>
            </a:r>
            <a:r>
              <a:rPr lang="en-US" sz="2800" dirty="0" smtClean="0"/>
              <a:t>window	85	l/min		</a:t>
            </a:r>
            <a:r>
              <a:rPr lang="en-US" sz="2800" i="1" dirty="0" err="1" smtClean="0"/>
              <a:t>min</a:t>
            </a:r>
            <a:endParaRPr lang="en-US" sz="2800" dirty="0"/>
          </a:p>
          <a:p>
            <a:r>
              <a:rPr lang="en-US" sz="2800" dirty="0" smtClean="0"/>
              <a:t>Cooling </a:t>
            </a:r>
            <a:r>
              <a:rPr lang="en-US" sz="2800" dirty="0"/>
              <a:t>Air </a:t>
            </a:r>
            <a:r>
              <a:rPr lang="en-US" sz="2800" dirty="0" smtClean="0"/>
              <a:t>pressure		2.1</a:t>
            </a:r>
            <a:r>
              <a:rPr lang="en-US" sz="2800" dirty="0"/>
              <a:t>	kg/cm</a:t>
            </a:r>
            <a:r>
              <a:rPr lang="en-US" sz="2800" baseline="30000" dirty="0"/>
              <a:t>2</a:t>
            </a:r>
            <a:r>
              <a:rPr lang="en-US" sz="2800" dirty="0"/>
              <a:t>  </a:t>
            </a:r>
            <a:r>
              <a:rPr lang="en-US" sz="2800" dirty="0" smtClean="0"/>
              <a:t>      </a:t>
            </a:r>
            <a:r>
              <a:rPr lang="en-US" sz="2800" dirty="0"/>
              <a:t>	</a:t>
            </a:r>
            <a:r>
              <a:rPr lang="en-US" sz="2800" i="1" dirty="0"/>
              <a:t>min</a:t>
            </a:r>
            <a:endParaRPr lang="en-US" sz="2800" dirty="0"/>
          </a:p>
          <a:p>
            <a:pPr>
              <a:buNone/>
            </a:pP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4800" y="304800"/>
            <a:ext cx="8229600" cy="1143000"/>
          </a:xfrm>
        </p:spPr>
        <p:txBody>
          <a:bodyPr>
            <a:normAutofit/>
          </a:bodyPr>
          <a:lstStyle/>
          <a:p>
            <a:r>
              <a:rPr lang="en-US" dirty="0" smtClean="0"/>
              <a:t>KY211 klystron main parameters</a:t>
            </a:r>
            <a:endParaRPr lang="en-US" dirty="0"/>
          </a:p>
        </p:txBody>
      </p:sp>
      <p:sp>
        <p:nvSpPr>
          <p:cNvPr id="2051"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24" name="Group 23"/>
          <p:cNvGrpSpPr/>
          <p:nvPr/>
        </p:nvGrpSpPr>
        <p:grpSpPr>
          <a:xfrm>
            <a:off x="381000" y="1371600"/>
            <a:ext cx="7467600" cy="5014118"/>
            <a:chOff x="1509712" y="-823118"/>
            <a:chExt cx="6124575" cy="8504237"/>
          </a:xfrm>
        </p:grpSpPr>
        <p:pic>
          <p:nvPicPr>
            <p:cNvPr id="19" name="Object 6"/>
            <p:cNvPicPr>
              <a:picLocks noRot="1" noChangeAspect="1" noChangeArrowheads="1"/>
            </p:cNvPicPr>
            <p:nvPr/>
          </p:nvPicPr>
          <p:blipFill>
            <a:blip r:embed="rId3"/>
            <a:srcRect/>
            <a:stretch>
              <a:fillRect/>
            </a:stretch>
          </p:blipFill>
          <p:spPr bwMode="auto">
            <a:xfrm>
              <a:off x="2157412" y="1481932"/>
              <a:ext cx="5476875" cy="5786437"/>
            </a:xfrm>
            <a:prstGeom prst="rect">
              <a:avLst/>
            </a:prstGeom>
            <a:noFill/>
            <a:ln w="1">
              <a:noFill/>
              <a:miter lim="800000"/>
              <a:headEnd/>
              <a:tailEnd/>
            </a:ln>
            <a:effectLst/>
          </p:spPr>
        </p:pic>
        <p:pic>
          <p:nvPicPr>
            <p:cNvPr id="20" name="Object 7"/>
            <p:cNvPicPr>
              <a:picLocks noRot="1" noChangeAspect="1" noChangeArrowheads="1"/>
            </p:cNvPicPr>
            <p:nvPr/>
          </p:nvPicPr>
          <p:blipFill>
            <a:blip r:embed="rId4"/>
            <a:srcRect/>
            <a:stretch>
              <a:fillRect/>
            </a:stretch>
          </p:blipFill>
          <p:spPr bwMode="auto">
            <a:xfrm>
              <a:off x="2143124" y="-823118"/>
              <a:ext cx="5486400" cy="2305050"/>
            </a:xfrm>
            <a:prstGeom prst="rect">
              <a:avLst/>
            </a:prstGeom>
            <a:noFill/>
            <a:ln w="1">
              <a:noFill/>
              <a:miter lim="800000"/>
              <a:headEnd/>
              <a:tailEnd/>
            </a:ln>
            <a:effectLst/>
          </p:spPr>
        </p:pic>
        <p:sp>
          <p:nvSpPr>
            <p:cNvPr id="21" name="Text Box 9"/>
            <p:cNvSpPr txBox="1">
              <a:spLocks noChangeArrowheads="1"/>
            </p:cNvSpPr>
            <p:nvPr/>
          </p:nvSpPr>
          <p:spPr bwMode="auto">
            <a:xfrm>
              <a:off x="2446337" y="7314407"/>
              <a:ext cx="3455987" cy="366712"/>
            </a:xfrm>
            <a:prstGeom prst="rect">
              <a:avLst/>
            </a:prstGeom>
            <a:noFill/>
            <a:ln w="9525">
              <a:noFill/>
              <a:miter lim="800000"/>
              <a:headEnd/>
              <a:tailEnd/>
            </a:ln>
          </p:spPr>
          <p:txBody>
            <a:bodyPr>
              <a:spAutoFit/>
            </a:bodyP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spcBef>
                  <a:spcPct val="50000"/>
                </a:spcBef>
              </a:pPr>
              <a:r>
                <a:rPr lang="en-US" b="1"/>
                <a:t>Peak RF Input Power in kW</a:t>
              </a:r>
              <a:endParaRPr lang="ru-RU" b="1"/>
            </a:p>
          </p:txBody>
        </p:sp>
        <p:sp>
          <p:nvSpPr>
            <p:cNvPr id="22" name="Text Box 10"/>
            <p:cNvSpPr txBox="1">
              <a:spLocks noChangeArrowheads="1"/>
            </p:cNvSpPr>
            <p:nvPr/>
          </p:nvSpPr>
          <p:spPr bwMode="auto">
            <a:xfrm rot="16200000">
              <a:off x="-34926" y="5114132"/>
              <a:ext cx="3455988" cy="366712"/>
            </a:xfrm>
            <a:prstGeom prst="rect">
              <a:avLst/>
            </a:prstGeom>
            <a:noFill/>
            <a:ln w="9525">
              <a:noFill/>
              <a:miter lim="800000"/>
              <a:headEnd/>
              <a:tailEnd/>
            </a:ln>
          </p:spPr>
          <p:txBody>
            <a:bodyPr>
              <a:spAutoFit/>
            </a:bodyP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spcBef>
                  <a:spcPct val="50000"/>
                </a:spcBef>
              </a:pPr>
              <a:r>
                <a:rPr lang="en-US" b="1"/>
                <a:t>Peak RF Output Power in MW</a:t>
              </a:r>
              <a:endParaRPr lang="ru-RU" b="1"/>
            </a:p>
          </p:txBody>
        </p:sp>
        <p:sp>
          <p:nvSpPr>
            <p:cNvPr id="23" name="Text Box 11"/>
            <p:cNvSpPr txBox="1">
              <a:spLocks noChangeArrowheads="1"/>
            </p:cNvSpPr>
            <p:nvPr/>
          </p:nvSpPr>
          <p:spPr bwMode="auto">
            <a:xfrm rot="16200000">
              <a:off x="1008062" y="254794"/>
              <a:ext cx="1512887" cy="366713"/>
            </a:xfrm>
            <a:prstGeom prst="rect">
              <a:avLst/>
            </a:prstGeom>
            <a:noFill/>
            <a:ln w="9525">
              <a:noFill/>
              <a:miter lim="800000"/>
              <a:headEnd/>
              <a:tailEnd/>
            </a:ln>
          </p:spPr>
          <p:txBody>
            <a:bodyPr>
              <a:spAutoFit/>
            </a:bodyP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spcBef>
                  <a:spcPct val="50000"/>
                </a:spcBef>
              </a:pPr>
              <a:r>
                <a:rPr lang="en-US" b="1"/>
                <a:t>Gain in dB</a:t>
              </a:r>
              <a:endParaRPr lang="ru-RU" b="1"/>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Low level radio frequency control</a:t>
            </a:r>
            <a:r>
              <a:rPr lang="en-US" dirty="0" smtClean="0"/>
              <a:t/>
            </a:r>
            <a:br>
              <a:rPr lang="en-US" dirty="0" smtClean="0"/>
            </a:br>
            <a:endParaRPr lang="en-US" dirty="0"/>
          </a:p>
        </p:txBody>
      </p:sp>
      <p:pic>
        <p:nvPicPr>
          <p:cNvPr id="4" name="Picture 3"/>
          <p:cNvPicPr/>
          <p:nvPr/>
        </p:nvPicPr>
        <p:blipFill>
          <a:blip r:embed="rId3" cstate="print"/>
          <a:srcRect/>
          <a:stretch>
            <a:fillRect/>
          </a:stretch>
        </p:blipFill>
        <p:spPr bwMode="auto">
          <a:xfrm>
            <a:off x="4114800" y="3124200"/>
            <a:ext cx="4648200" cy="1828800"/>
          </a:xfrm>
          <a:prstGeom prst="rect">
            <a:avLst/>
          </a:prstGeom>
          <a:noFill/>
          <a:ln w="9525">
            <a:noFill/>
            <a:miter lim="800000"/>
            <a:headEnd/>
            <a:tailEnd/>
          </a:ln>
        </p:spPr>
      </p:pic>
      <p:sp>
        <p:nvSpPr>
          <p:cNvPr id="5" name="Content Placeholder 2"/>
          <p:cNvSpPr>
            <a:spLocks noGrp="1"/>
          </p:cNvSpPr>
          <p:nvPr>
            <p:ph idx="1"/>
          </p:nvPr>
        </p:nvSpPr>
        <p:spPr>
          <a:xfrm>
            <a:off x="457200" y="1066801"/>
            <a:ext cx="8229600" cy="1904999"/>
          </a:xfrm>
        </p:spPr>
        <p:txBody>
          <a:bodyPr>
            <a:normAutofit fontScale="85000" lnSpcReduction="20000"/>
          </a:bodyPr>
          <a:lstStyle/>
          <a:p>
            <a:pPr>
              <a:buNone/>
            </a:pPr>
            <a:r>
              <a:rPr lang="en-US" sz="2800" b="1" dirty="0" smtClean="0"/>
              <a:t>Characteristics of Signal/Probes: </a:t>
            </a:r>
          </a:p>
          <a:p>
            <a:r>
              <a:rPr lang="en-US" sz="2800" dirty="0" smtClean="0"/>
              <a:t>Phase stability 0.1 deg@3GHz</a:t>
            </a:r>
          </a:p>
          <a:p>
            <a:r>
              <a:rPr lang="en-US" sz="2800" dirty="0" smtClean="0"/>
              <a:t>Amplitude stability 0.1%</a:t>
            </a:r>
          </a:p>
          <a:p>
            <a:r>
              <a:rPr lang="en-US" sz="2800" dirty="0" smtClean="0"/>
              <a:t>Amplitude dynamic range 30 dB </a:t>
            </a:r>
          </a:p>
          <a:p>
            <a:r>
              <a:rPr lang="en-US" sz="2800" dirty="0" smtClean="0"/>
              <a:t>Ready to be integrated into the EPICS control system</a:t>
            </a:r>
          </a:p>
          <a:p>
            <a:pPr>
              <a:buNone/>
            </a:pPr>
            <a:endParaRPr lang="en-US" sz="2800" dirty="0"/>
          </a:p>
        </p:txBody>
      </p:sp>
      <p:sp>
        <p:nvSpPr>
          <p:cNvPr id="6" name="Rectangle 5"/>
          <p:cNvSpPr/>
          <p:nvPr/>
        </p:nvSpPr>
        <p:spPr>
          <a:xfrm>
            <a:off x="762000" y="5410200"/>
            <a:ext cx="8001000" cy="369332"/>
          </a:xfrm>
          <a:prstGeom prst="rect">
            <a:avLst/>
          </a:prstGeom>
        </p:spPr>
        <p:txBody>
          <a:bodyPr wrap="square">
            <a:spAutoFit/>
          </a:bodyPr>
          <a:lstStyle/>
          <a:p>
            <a:r>
              <a:rPr lang="en-US" dirty="0" smtClean="0"/>
              <a:t>The LLRF system ordered by I-Tech LIBERA.</a:t>
            </a:r>
            <a:endParaRPr lang="en-US" dirty="0"/>
          </a:p>
        </p:txBody>
      </p:sp>
      <p:pic>
        <p:nvPicPr>
          <p:cNvPr id="1026" name="Picture 2"/>
          <p:cNvPicPr>
            <a:picLocks noChangeAspect="1" noChangeArrowheads="1"/>
          </p:cNvPicPr>
          <p:nvPr/>
        </p:nvPicPr>
        <p:blipFill>
          <a:blip r:embed="rId4"/>
          <a:srcRect/>
          <a:stretch>
            <a:fillRect/>
          </a:stretch>
        </p:blipFill>
        <p:spPr bwMode="auto">
          <a:xfrm>
            <a:off x="533400" y="3048000"/>
            <a:ext cx="3333750" cy="2257425"/>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RF control System</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dirty="0" smtClean="0"/>
              <a:t>Requirements for the RF control system</a:t>
            </a:r>
          </a:p>
          <a:p>
            <a:r>
              <a:rPr lang="en-US" dirty="0" smtClean="0"/>
              <a:t>Phase and amplitude stability of the accelerating field during 2 µs flat-top RF pulse. </a:t>
            </a:r>
          </a:p>
          <a:p>
            <a:pPr lvl="1"/>
            <a:r>
              <a:rPr lang="en-US" dirty="0" smtClean="0"/>
              <a:t>field amplitude control 		0.1%</a:t>
            </a:r>
          </a:p>
          <a:p>
            <a:pPr lvl="1"/>
            <a:r>
              <a:rPr lang="en-US" dirty="0" smtClean="0"/>
              <a:t>Phase control			0.1° </a:t>
            </a:r>
          </a:p>
          <a:p>
            <a:r>
              <a:rPr lang="en-US" dirty="0" smtClean="0"/>
              <a:t>A frequency and phase stable master oscillator for RF reference signals to measure the cavity fields.</a:t>
            </a:r>
          </a:p>
          <a:p>
            <a:pPr>
              <a:buNone/>
            </a:pPr>
            <a:r>
              <a:rPr lang="en-US" dirty="0" smtClean="0"/>
              <a:t>The RF control system will provide </a:t>
            </a:r>
          </a:p>
          <a:p>
            <a:pPr lvl="1"/>
            <a:r>
              <a:rPr lang="en-US" dirty="0" smtClean="0"/>
              <a:t>remote control for all RF components,</a:t>
            </a:r>
          </a:p>
          <a:p>
            <a:pPr lvl="1"/>
            <a:r>
              <a:rPr lang="en-US" dirty="0" smtClean="0"/>
              <a:t>to enable the change of the necessary parameters such as waveguide tuners, phase shifters, etc.</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TotalTime>
  <Words>461</Words>
  <Application>Microsoft Office PowerPoint</Application>
  <PresentationFormat>On-screen Show (4:3)</PresentationFormat>
  <Paragraphs>106</Paragraphs>
  <Slides>16</Slides>
  <Notes>15</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Areal RF Station</vt:lpstr>
      <vt:lpstr>RF System</vt:lpstr>
      <vt:lpstr>The required operation parameters</vt:lpstr>
      <vt:lpstr>RF Power Source</vt:lpstr>
      <vt:lpstr>K211 Klystron parameters </vt:lpstr>
      <vt:lpstr>KY211 klystron main parameters</vt:lpstr>
      <vt:lpstr>KY211 klystron main parameters</vt:lpstr>
      <vt:lpstr>Low level radio frequency control </vt:lpstr>
      <vt:lpstr>RF control System</vt:lpstr>
      <vt:lpstr>Master Oscillator</vt:lpstr>
      <vt:lpstr>The measurement results </vt:lpstr>
      <vt:lpstr>Location of RF equipment in AREAL building</vt:lpstr>
      <vt:lpstr>RF Test stand</vt:lpstr>
      <vt:lpstr>Slide 14</vt:lpstr>
      <vt:lpstr>&gt; 200 kV</vt:lpstr>
      <vt:lpstr>RF Test stand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Areal RF Station</dc:title>
  <dc:creator>20</dc:creator>
  <cp:lastModifiedBy>Ash</cp:lastModifiedBy>
  <cp:revision>24</cp:revision>
  <dcterms:created xsi:type="dcterms:W3CDTF">2012-06-20T19:18:45Z</dcterms:created>
  <dcterms:modified xsi:type="dcterms:W3CDTF">2012-06-21T11:02:59Z</dcterms:modified>
</cp:coreProperties>
</file>