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9" r:id="rId8"/>
    <p:sldId id="259" r:id="rId9"/>
    <p:sldId id="260" r:id="rId10"/>
    <p:sldId id="261" r:id="rId11"/>
    <p:sldId id="270" r:id="rId12"/>
    <p:sldId id="271" r:id="rId13"/>
    <p:sldId id="265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2232248" cy="11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7722"/>
            <a:ext cx="3600400" cy="6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85293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AREAL Linear Accelerator cooling system design.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42210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Vardanyan</a:t>
            </a:r>
            <a:r>
              <a:rPr lang="en-US" dirty="0" smtClean="0"/>
              <a:t> </a:t>
            </a:r>
            <a:r>
              <a:rPr lang="en-US" dirty="0" err="1" smtClean="0"/>
              <a:t>Vahagn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AREAL Cooling System 3D Model.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052513"/>
            <a:ext cx="7248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3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62195" y="47667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Cooling Equipment Room</a:t>
            </a:r>
          </a:p>
          <a:p>
            <a:pPr algn="ctr"/>
            <a:r>
              <a:rPr lang="en-US" dirty="0" smtClean="0"/>
              <a:t>6 </a:t>
            </a:r>
            <a:r>
              <a:rPr lang="en-US" b="1" dirty="0"/>
              <a:t>m</a:t>
            </a:r>
            <a:r>
              <a:rPr lang="en-US" b="1" baseline="30000" dirty="0"/>
              <a:t>2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7272808" cy="53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796136" y="908720"/>
            <a:ext cx="1666059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29115" y="344523"/>
            <a:ext cx="175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Water de-ionizer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67323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16343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H</a:t>
            </a:r>
            <a:r>
              <a:rPr lang="en-US" dirty="0" err="1"/>
              <a:t>eated</a:t>
            </a:r>
            <a:r>
              <a:rPr lang="en-US" dirty="0"/>
              <a:t> </a:t>
            </a:r>
            <a:r>
              <a:rPr lang="ru-RU" dirty="0"/>
              <a:t>W</a:t>
            </a:r>
            <a:r>
              <a:rPr lang="en-US" dirty="0" err="1" smtClean="0"/>
              <a:t>ater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2914" y="1495817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Frozen Water</a:t>
            </a:r>
            <a:r>
              <a:rPr lang="en-US" dirty="0" smtClean="0"/>
              <a:t>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851920" y="713855"/>
            <a:ext cx="1512168" cy="1105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851920" y="2060848"/>
            <a:ext cx="223224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187624" y="2142148"/>
            <a:ext cx="2016224" cy="1790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35696" y="980728"/>
            <a:ext cx="1224136" cy="1022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2914" y="467380"/>
            <a:ext cx="164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Chillers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034528" cy="4910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Bench Scheme.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5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80605" cy="13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9474"/>
            <a:ext cx="3777215" cy="155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77" y="3573016"/>
            <a:ext cx="3103939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S</a:t>
            </a:r>
            <a:r>
              <a:rPr lang="en-US" dirty="0" err="1" smtClean="0"/>
              <a:t>oftware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17" y="3579184"/>
            <a:ext cx="1266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Thanks for listening.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4800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AREAL Linear Accelerator Cooling system's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en-US" sz="2600" dirty="0" smtClean="0"/>
              <a:t> Specification. 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447800"/>
            <a:ext cx="144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Significance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507492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22098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accelerator consists of various types of equipment. </a:t>
            </a:r>
            <a:r>
              <a:rPr lang="hy-AM" dirty="0" smtClean="0"/>
              <a:t>D</a:t>
            </a:r>
            <a:r>
              <a:rPr lang="en-US" dirty="0" err="1" smtClean="0"/>
              <a:t>uring</a:t>
            </a:r>
            <a:r>
              <a:rPr lang="en-US" dirty="0" smtClean="0"/>
              <a:t> operation of the accelerator, many of these equipment produce large amounts of heat</a:t>
            </a:r>
            <a:r>
              <a:rPr lang="hy-AM" dirty="0" smtClean="0"/>
              <a:t>. </a:t>
            </a:r>
            <a:r>
              <a:rPr lang="en-US" dirty="0" smtClean="0"/>
              <a:t>For the normal operation of the Linear Accelerator required to remove heat. Heat removal from the system can be performed using different cooling systems.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selected accelerator cooling system should be taken into account accelerator equipment specifications.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628" y="214394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GUN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796" y="3573016"/>
            <a:ext cx="89459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>
            <a:off x="4619147" y="3037602"/>
            <a:ext cx="384901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33384" y="3037602"/>
            <a:ext cx="41448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73266" y="2714436"/>
            <a:ext cx="160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Quadruple Magnets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051720" y="4509120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47864" y="4509120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5805264"/>
            <a:ext cx="157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S-Band</a:t>
            </a:r>
          </a:p>
          <a:p>
            <a:pPr algn="ctr"/>
            <a:r>
              <a:rPr lang="en-US" dirty="0" err="1"/>
              <a:t>accel</a:t>
            </a:r>
            <a:r>
              <a:rPr lang="en-US" dirty="0"/>
              <a:t>.  sections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3190"/>
            <a:ext cx="215036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96136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 </a:t>
            </a:r>
            <a:r>
              <a:rPr lang="en-US" dirty="0" smtClean="0"/>
              <a:t>dumps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71" y="106911"/>
            <a:ext cx="1306011" cy="202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466"/>
            <a:ext cx="2129841" cy="19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7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54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Basic requirements for the cooling system.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3716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General requirements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   High productivity.</a:t>
            </a:r>
          </a:p>
          <a:p>
            <a:pPr lvl="0"/>
            <a:r>
              <a:rPr lang="en-US" dirty="0" smtClean="0"/>
              <a:t>2.   Economic efficiency.</a:t>
            </a:r>
          </a:p>
          <a:p>
            <a:pPr lvl="0"/>
            <a:r>
              <a:rPr lang="en-US" dirty="0" smtClean="0"/>
              <a:t>3.   Safety.</a:t>
            </a:r>
          </a:p>
          <a:p>
            <a:pPr lvl="0"/>
            <a:r>
              <a:rPr lang="en-US" dirty="0" smtClean="0"/>
              <a:t>4.   High Automation.</a:t>
            </a:r>
          </a:p>
          <a:p>
            <a:pPr lvl="0"/>
            <a:r>
              <a:rPr lang="en-US" dirty="0" smtClean="0"/>
              <a:t>5.   </a:t>
            </a:r>
            <a:r>
              <a:rPr lang="ru-RU" dirty="0" smtClean="0"/>
              <a:t>E</a:t>
            </a:r>
            <a:r>
              <a:rPr lang="en-US" dirty="0" err="1" smtClean="0"/>
              <a:t>asy</a:t>
            </a:r>
            <a:r>
              <a:rPr lang="en-US" dirty="0" smtClean="0"/>
              <a:t> maintenance.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0386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Parameters.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648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Parameters of the equipment cooling system.</a:t>
            </a:r>
          </a:p>
          <a:p>
            <a:pPr marL="342900" indent="-342900">
              <a:buAutoNum type="arabicPeriod"/>
            </a:pPr>
            <a:r>
              <a:rPr lang="en-US" dirty="0" smtClean="0"/>
              <a:t>Equipment Quantity.</a:t>
            </a:r>
          </a:p>
          <a:p>
            <a:pPr marL="342900" indent="-342900">
              <a:buAutoNum type="arabicPeriod"/>
            </a:pPr>
            <a:r>
              <a:rPr lang="en-US" dirty="0" smtClean="0"/>
              <a:t>Features of the building. </a:t>
            </a:r>
            <a:endParaRPr lang="en-US" dirty="0"/>
          </a:p>
        </p:txBody>
      </p:sp>
      <p:pic>
        <p:nvPicPr>
          <p:cNvPr id="10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088222"/>
            <a:ext cx="2520279" cy="20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(Headings)"/>
                <a:cs typeface="Arial" pitchFamily="34" charset="0"/>
              </a:rPr>
              <a:t>AREAL </a:t>
            </a:r>
            <a:r>
              <a:rPr lang="ru-RU" sz="2800" dirty="0" err="1" smtClean="0">
                <a:latin typeface="Calibri (Headings)"/>
                <a:cs typeface="Arial" pitchFamily="34" charset="0"/>
              </a:rPr>
              <a:t>Cooling</a:t>
            </a:r>
            <a:r>
              <a:rPr lang="ru-RU" sz="2800" dirty="0" smtClean="0">
                <a:latin typeface="Calibri (Headings)"/>
                <a:cs typeface="Arial" pitchFamily="34" charset="0"/>
              </a:rPr>
              <a:t> </a:t>
            </a:r>
            <a:r>
              <a:rPr lang="ru-RU" sz="2800" dirty="0" err="1" smtClean="0">
                <a:latin typeface="Calibri (Headings)"/>
                <a:cs typeface="Arial" pitchFamily="34" charset="0"/>
              </a:rPr>
              <a:t>System</a:t>
            </a:r>
            <a:r>
              <a:rPr lang="ru-RU" sz="2800" dirty="0" smtClean="0">
                <a:latin typeface="Calibri (Headings)"/>
                <a:cs typeface="Arial" pitchFamily="34" charset="0"/>
              </a:rPr>
              <a:t> </a:t>
            </a:r>
            <a:r>
              <a:rPr lang="en-US" sz="2800" dirty="0" smtClean="0">
                <a:latin typeface="Calibri (Headings)"/>
                <a:cs typeface="Arial" pitchFamily="34" charset="0"/>
              </a:rPr>
              <a:t>features</a:t>
            </a:r>
            <a:r>
              <a:rPr lang="ru-RU" sz="2800" dirty="0" smtClean="0">
                <a:latin typeface="Calibri (Headings)"/>
                <a:cs typeface="Arial" pitchFamily="34" charset="0"/>
              </a:rPr>
              <a:t>.</a:t>
            </a:r>
            <a:endParaRPr lang="en-US" sz="2800" dirty="0">
              <a:latin typeface="Calibri (Headings)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71598"/>
              </p:ext>
            </p:extLst>
          </p:nvPr>
        </p:nvGraphicFramePr>
        <p:xfrm>
          <a:off x="1547664" y="2420888"/>
          <a:ext cx="564959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930"/>
                <a:gridCol w="900430"/>
                <a:gridCol w="899795"/>
                <a:gridCol w="1247140"/>
                <a:gridCol w="10033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Klystron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Beam Dumps, Magnet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RF cavity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Cooling capacity (W)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Temperature (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42.5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42.5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Temperature Stability (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+/-</a:t>
                      </a:r>
                      <a:r>
                        <a:rPr lang="en-US" sz="1200">
                          <a:effectLst/>
                        </a:rPr>
                        <a:t>0.1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Water Flow rate (l/min)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Pressure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Not exceed 4.2kg/cm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Design report\AREAL Cooling Syste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0" y="332656"/>
            <a:ext cx="71287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9" y="6091515"/>
            <a:ext cx="6675954" cy="57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. Sec. 1.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. Sec.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3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:\Automati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51720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Automation of the cooling system.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4121"/>
            <a:ext cx="1728192" cy="2624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36951" y="306825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de-ionizer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3485" y="3145476"/>
            <a:ext cx="159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flow controller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1800200" cy="24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933056"/>
            <a:ext cx="1620180" cy="193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04936" y="6093296"/>
            <a:ext cx="151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Electric </a:t>
            </a:r>
            <a:r>
              <a:rPr lang="en-US" dirty="0" smtClean="0"/>
              <a:t>Valves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5"/>
            <a:ext cx="241031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3066" y="2776144"/>
            <a:ext cx="219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Temperature Sensors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746" y="4024388"/>
            <a:ext cx="2179220" cy="14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9381" y="4077072"/>
            <a:ext cx="1951568" cy="134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15616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Chillers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184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AREAL Cooling System 3D Model. 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listening.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2012-06-09T16:32:18Z</dcterms:created>
  <dcterms:modified xsi:type="dcterms:W3CDTF">2012-06-26T20:47:44Z</dcterms:modified>
</cp:coreProperties>
</file>