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4" r:id="rId2"/>
    <p:sldId id="256" r:id="rId3"/>
    <p:sldId id="260" r:id="rId4"/>
    <p:sldId id="261" r:id="rId5"/>
    <p:sldId id="258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7C966-2DAD-43E8-996B-CCB5450C8875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C070C1-2B48-49FD-B253-0A92B43527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E90A9-92E3-44A4-868E-88A89782DA7E}" type="datetimeFigureOut">
              <a:rPr lang="ru-RU" smtClean="0"/>
              <a:pPr/>
              <a:t>30.08.2012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43F08-7959-4A7A-8747-23A1B51568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DELL-PC\flupix\Plots\dump_3.wmv" TargetMode="Externa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000240"/>
            <a:ext cx="8229600" cy="285751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Beam Dump </a:t>
            </a:r>
            <a:br>
              <a:rPr lang="en-US" b="1" dirty="0" smtClean="0"/>
            </a:br>
            <a:r>
              <a:rPr lang="en-US" b="1" dirty="0" smtClean="0"/>
              <a:t>And Radiation Safety</a:t>
            </a:r>
            <a:br>
              <a:rPr lang="en-US" b="1" dirty="0" smtClean="0"/>
            </a:br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en-US" sz="2700" i="1" dirty="0" smtClean="0"/>
              <a:t>Dr.  V. </a:t>
            </a:r>
            <a:r>
              <a:rPr lang="en-US" sz="2700" i="1" dirty="0" err="1" smtClean="0"/>
              <a:t>Khachatryan</a:t>
            </a:r>
            <a:r>
              <a:rPr lang="en-US" sz="2700" i="1" dirty="0" smtClean="0"/>
              <a:t> </a:t>
            </a:r>
            <a:br>
              <a:rPr lang="en-US" sz="2700" i="1" dirty="0" smtClean="0"/>
            </a:br>
            <a:r>
              <a:rPr lang="en-US" sz="2700" i="1" dirty="0" smtClean="0"/>
              <a:t>Mr.  V. </a:t>
            </a:r>
            <a:r>
              <a:rPr lang="en-US" sz="2700" i="1" dirty="0" err="1" smtClean="0"/>
              <a:t>Petrosyan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5929330"/>
            <a:ext cx="2522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Calculations are done by</a:t>
            </a:r>
            <a:endParaRPr lang="ru-RU" b="1" dirty="0"/>
          </a:p>
        </p:txBody>
      </p:sp>
      <p:pic>
        <p:nvPicPr>
          <p:cNvPr id="6" name="Picture 5" descr="fluka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5786454"/>
            <a:ext cx="2544527" cy="778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29058" y="6488668"/>
            <a:ext cx="1579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www.</a:t>
            </a:r>
            <a:r>
              <a:rPr lang="en-US" b="1" i="1" dirty="0" smtClean="0"/>
              <a:t>fluka</a:t>
            </a:r>
            <a:r>
              <a:rPr lang="en-US" i="1" dirty="0" smtClean="0"/>
              <a:t>.org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eomet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9143999" cy="640080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0100" y="357166"/>
            <a:ext cx="3357586" cy="869947"/>
          </a:xfrm>
        </p:spPr>
        <p:txBody>
          <a:bodyPr/>
          <a:lstStyle/>
          <a:p>
            <a:r>
              <a:rPr lang="en-US" dirty="0" smtClean="0"/>
              <a:t>Geometry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43438" y="285728"/>
            <a:ext cx="36200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Concrete</a:t>
            </a:r>
            <a:r>
              <a:rPr lang="en-US" dirty="0" smtClean="0"/>
              <a:t> Shielding Thickness 50 cm</a:t>
            </a:r>
          </a:p>
          <a:p>
            <a:r>
              <a:rPr lang="en-US" b="1" dirty="0" smtClean="0"/>
              <a:t>Lead</a:t>
            </a:r>
            <a:r>
              <a:rPr lang="en-US" dirty="0" smtClean="0"/>
              <a:t> Shielding Thickness 10 cm</a:t>
            </a:r>
          </a:p>
          <a:p>
            <a:r>
              <a:rPr lang="en-US" b="1" dirty="0" smtClean="0"/>
              <a:t>Iron</a:t>
            </a:r>
            <a:r>
              <a:rPr lang="en-US" dirty="0" smtClean="0"/>
              <a:t> Target  R=5.08 cm, L=30.48 cm</a:t>
            </a:r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785786" y="6286520"/>
            <a:ext cx="571504" cy="57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7" descr="fluka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472" y="6429396"/>
            <a:ext cx="2544527" cy="778142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3643306" y="4000504"/>
            <a:ext cx="928694" cy="15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00364" y="3643314"/>
            <a:ext cx="1443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20Mev Beam</a:t>
            </a:r>
            <a:endParaRPr lang="ru-RU" b="1" dirty="0"/>
          </a:p>
        </p:txBody>
      </p:sp>
      <p:sp>
        <p:nvSpPr>
          <p:cNvPr id="15" name="Rectangle 14"/>
          <p:cNvSpPr/>
          <p:nvPr/>
        </p:nvSpPr>
        <p:spPr>
          <a:xfrm>
            <a:off x="0" y="6500834"/>
            <a:ext cx="857224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214942" y="4071942"/>
            <a:ext cx="630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Lead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ump_3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1050" y="1347788"/>
            <a:ext cx="7581900" cy="5029200"/>
          </a:xfrm>
          <a:prstGeom prst="rect">
            <a:avLst/>
          </a:prstGeom>
        </p:spPr>
      </p:pic>
      <p:pic>
        <p:nvPicPr>
          <p:cNvPr id="3" name="Picture 2" descr="head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0"/>
            <a:ext cx="5857916" cy="10967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57554" y="500042"/>
            <a:ext cx="2950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Animation of the problem</a:t>
            </a:r>
            <a:endParaRPr lang="ru-RU" sz="20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ose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42852"/>
            <a:ext cx="5000663" cy="3500463"/>
          </a:xfrm>
        </p:spPr>
      </p:pic>
      <p:sp>
        <p:nvSpPr>
          <p:cNvPr id="5" name="Rectangle 4"/>
          <p:cNvSpPr/>
          <p:nvPr/>
        </p:nvSpPr>
        <p:spPr>
          <a:xfrm>
            <a:off x="500034" y="3143248"/>
            <a:ext cx="732927" cy="605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357818" y="142852"/>
            <a:ext cx="3509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Dose Distribution in space </a:t>
            </a:r>
            <a:endParaRPr lang="ru-RU" sz="2400" dirty="0"/>
          </a:p>
        </p:txBody>
      </p:sp>
      <p:sp>
        <p:nvSpPr>
          <p:cNvPr id="10" name="Rectangle 9"/>
          <p:cNvSpPr/>
          <p:nvPr/>
        </p:nvSpPr>
        <p:spPr>
          <a:xfrm>
            <a:off x="5694599" y="1643051"/>
            <a:ext cx="266519" cy="7404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480285" y="1000109"/>
            <a:ext cx="615553" cy="16411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800" dirty="0" err="1" smtClean="0"/>
              <a:t>pSv</a:t>
            </a:r>
            <a:r>
              <a:rPr lang="en-US" sz="2800" dirty="0" smtClean="0"/>
              <a:t>/prim</a:t>
            </a:r>
            <a:endParaRPr lang="ru-RU" sz="2800" dirty="0"/>
          </a:p>
        </p:txBody>
      </p:sp>
      <p:pic>
        <p:nvPicPr>
          <p:cNvPr id="7" name="Picture 6" descr="fluka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028" y="5643578"/>
            <a:ext cx="3217972" cy="984089"/>
          </a:xfrm>
          <a:prstGeom prst="rect">
            <a:avLst/>
          </a:prstGeom>
        </p:spPr>
      </p:pic>
      <p:pic>
        <p:nvPicPr>
          <p:cNvPr id="8" name="Content Placeholder 3" descr="Dose2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3500438"/>
            <a:ext cx="4796517" cy="335756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71472" y="6279250"/>
            <a:ext cx="666434" cy="578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5572132" y="4929198"/>
            <a:ext cx="242339" cy="707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57818" y="4429132"/>
            <a:ext cx="615553" cy="156965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800" dirty="0" err="1" smtClean="0"/>
              <a:t>pSv</a:t>
            </a:r>
            <a:r>
              <a:rPr lang="en-US" sz="2800" dirty="0" smtClean="0"/>
              <a:t>/prim</a:t>
            </a:r>
            <a:endParaRPr lang="ru-RU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142852"/>
            <a:ext cx="6364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Equivalent </a:t>
            </a:r>
            <a:r>
              <a:rPr lang="en-US" dirty="0" smtClean="0"/>
              <a:t>Dose  Per Electron with Statistical errors of calculations</a:t>
            </a:r>
            <a:endParaRPr lang="ru-RU" dirty="0"/>
          </a:p>
        </p:txBody>
      </p:sp>
      <p:pic>
        <p:nvPicPr>
          <p:cNvPr id="5" name="Picture 4" descr="Dos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500042"/>
            <a:ext cx="4320000" cy="3024000"/>
          </a:xfrm>
          <a:prstGeom prst="rect">
            <a:avLst/>
          </a:prstGeom>
        </p:spPr>
      </p:pic>
      <p:pic>
        <p:nvPicPr>
          <p:cNvPr id="6" name="Picture 5" descr="Dose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500042"/>
            <a:ext cx="4320000" cy="3024000"/>
          </a:xfrm>
          <a:prstGeom prst="rect">
            <a:avLst/>
          </a:prstGeom>
        </p:spPr>
      </p:pic>
      <p:pic>
        <p:nvPicPr>
          <p:cNvPr id="7" name="Picture 6" descr="DoseZ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3786166"/>
            <a:ext cx="4320000" cy="3024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3214686"/>
            <a:ext cx="285720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786314" y="3286124"/>
            <a:ext cx="28575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2285984" y="6500810"/>
            <a:ext cx="357190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10" descr="fluka_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0436" y="5929330"/>
            <a:ext cx="2283563" cy="69833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00034" y="285728"/>
          <a:ext cx="8229600" cy="4389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43200"/>
                <a:gridCol w="2743200"/>
                <a:gridCol w="2743200"/>
              </a:tblGrid>
              <a:tr h="1000132">
                <a:tc>
                  <a:txBody>
                    <a:bodyPr/>
                    <a:lstStyle/>
                    <a:p>
                      <a:pPr algn="ctr"/>
                      <a:endParaRPr lang="en-US" b="1" dirty="0" smtClean="0"/>
                    </a:p>
                    <a:p>
                      <a:pPr algn="ctr"/>
                      <a:r>
                        <a:rPr lang="en-US" sz="2800" b="1" dirty="0" smtClean="0"/>
                        <a:t>Coordinates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  </a:t>
                      </a:r>
                      <a:r>
                        <a:rPr lang="en-US" sz="2000" b="1" dirty="0" smtClean="0"/>
                        <a:t>Between Lead</a:t>
                      </a:r>
                      <a:r>
                        <a:rPr lang="en-US" sz="2000" b="1" baseline="0" dirty="0" smtClean="0"/>
                        <a:t> Shielding and concrete </a:t>
                      </a:r>
                      <a:endParaRPr lang="ru-RU" sz="20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Dose rate (</a:t>
                      </a:r>
                      <a:r>
                        <a:rPr lang="en-US" sz="2000" b="1" dirty="0" err="1" smtClean="0"/>
                        <a:t>Sv</a:t>
                      </a:r>
                      <a:r>
                        <a:rPr lang="en-US" sz="2000" b="1" dirty="0" smtClean="0"/>
                        <a:t>/h)</a:t>
                      </a:r>
                      <a:endParaRPr lang="ru-RU" sz="2000" b="1" dirty="0" smtClean="0"/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At the Outside of concrete  box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Dose  rate (</a:t>
                      </a:r>
                      <a:r>
                        <a:rPr lang="en-US" sz="2000" b="1" dirty="0" err="1" smtClean="0"/>
                        <a:t>Sv</a:t>
                      </a:r>
                      <a:r>
                        <a:rPr lang="en-US" sz="2000" b="1" dirty="0" smtClean="0"/>
                        <a:t>/h)</a:t>
                      </a:r>
                      <a:endParaRPr lang="ru-RU" sz="2000" b="1" dirty="0" smtClean="0"/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+Z</a:t>
                      </a:r>
                      <a:r>
                        <a:rPr lang="en-US" b="1" baseline="0" dirty="0" smtClean="0"/>
                        <a:t> direction</a:t>
                      </a:r>
                      <a:endParaRPr lang="ru-RU" b="1" dirty="0" smtClean="0"/>
                    </a:p>
                    <a:p>
                      <a:pPr algn="l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~2.97µSv/h</a:t>
                      </a:r>
                      <a:endParaRPr lang="ru-RU" b="1" dirty="0" smtClean="0"/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~0.009</a:t>
                      </a:r>
                      <a:r>
                        <a:rPr lang="en-US" sz="1800" b="1" dirty="0" smtClean="0"/>
                        <a:t>µSv/h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-Z</a:t>
                      </a:r>
                      <a:r>
                        <a:rPr lang="en-US" b="1" baseline="0" dirty="0" smtClean="0"/>
                        <a:t> direction</a:t>
                      </a:r>
                      <a:endParaRPr lang="ru-RU" b="1" dirty="0" smtClean="0"/>
                    </a:p>
                    <a:p>
                      <a:pPr algn="l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/>
                        <a:t>~8.3µSv/h</a:t>
                      </a:r>
                      <a:endParaRPr lang="ru-RU" b="1" dirty="0" smtClean="0"/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~0.016</a:t>
                      </a:r>
                      <a:r>
                        <a:rPr lang="en-US" sz="1800" b="1" dirty="0" smtClean="0"/>
                        <a:t>µSv/h</a:t>
                      </a:r>
                      <a:endParaRPr lang="ru-RU" b="1" dirty="0" smtClean="0"/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+Y</a:t>
                      </a:r>
                      <a:r>
                        <a:rPr lang="en-US" b="1" baseline="0" dirty="0" smtClean="0"/>
                        <a:t> direction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-Y</a:t>
                      </a:r>
                      <a:r>
                        <a:rPr lang="en-US" b="1" baseline="0" dirty="0" smtClean="0"/>
                        <a:t> 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~7.83µSv/h</a:t>
                      </a:r>
                    </a:p>
                    <a:p>
                      <a:pPr algn="ctr"/>
                      <a:r>
                        <a:rPr lang="en-US" sz="1800" b="1" dirty="0" smtClean="0"/>
                        <a:t>~9.2µSv/h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~0.012</a:t>
                      </a:r>
                      <a:r>
                        <a:rPr lang="en-US" sz="1800" b="1" dirty="0" smtClean="0"/>
                        <a:t>µSv/h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~0.018</a:t>
                      </a:r>
                      <a:r>
                        <a:rPr lang="en-US" sz="1800" b="1" dirty="0" smtClean="0"/>
                        <a:t>µSv/h</a:t>
                      </a:r>
                      <a:endParaRPr lang="ru-RU" b="1" dirty="0" smtClean="0"/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+X</a:t>
                      </a:r>
                      <a:r>
                        <a:rPr lang="en-US" b="1" baseline="0" dirty="0" smtClean="0"/>
                        <a:t> direction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baseline="0" dirty="0" smtClean="0"/>
                        <a:t>-X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~7.7µSv/h</a:t>
                      </a:r>
                    </a:p>
                    <a:p>
                      <a:pPr algn="ctr"/>
                      <a:r>
                        <a:rPr lang="en-US" sz="1800" b="1" smtClean="0"/>
                        <a:t>~9.1µSv/h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~0.017</a:t>
                      </a:r>
                      <a:r>
                        <a:rPr lang="en-US" sz="1800" b="1" dirty="0" smtClean="0"/>
                        <a:t>µSv/h   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~0.013</a:t>
                      </a:r>
                      <a:r>
                        <a:rPr lang="en-US" sz="1800" b="1" dirty="0" smtClean="0"/>
                        <a:t>µSv/h</a:t>
                      </a:r>
                      <a:endParaRPr lang="ru-RU" b="1" dirty="0" smtClean="0"/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5786" y="4786322"/>
            <a:ext cx="78581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For </a:t>
            </a:r>
            <a:r>
              <a:rPr lang="en-US" b="1" dirty="0" smtClean="0"/>
              <a:t>200pC</a:t>
            </a:r>
            <a:r>
              <a:rPr lang="en-US" dirty="0" smtClean="0"/>
              <a:t> beam that falls on target every </a:t>
            </a:r>
            <a:r>
              <a:rPr lang="en-US" b="1" dirty="0" smtClean="0"/>
              <a:t>second</a:t>
            </a:r>
            <a:r>
              <a:rPr lang="en-US" dirty="0" smtClean="0"/>
              <a:t> (0.2nA current)  and corresponds to</a:t>
            </a:r>
          </a:p>
          <a:p>
            <a:pPr algn="ctr"/>
            <a:r>
              <a:rPr lang="en-US" dirty="0" smtClean="0"/>
              <a:t> </a:t>
            </a:r>
            <a:r>
              <a:rPr lang="en-US" sz="2000" b="1" dirty="0" smtClean="0"/>
              <a:t>4.5x10^12 </a:t>
            </a:r>
            <a:r>
              <a:rPr lang="en-US" dirty="0" smtClean="0"/>
              <a:t>Particles/hour.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Accepted level  of radiation in place of permanent workplace is  &lt; </a:t>
            </a:r>
            <a:r>
              <a:rPr lang="en-US" sz="2800" b="1" dirty="0" smtClean="0">
                <a:solidFill>
                  <a:srgbClr val="FF0000"/>
                </a:solidFill>
              </a:rPr>
              <a:t>0.12µSv/h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2643182"/>
            <a:ext cx="3857652" cy="1143000"/>
          </a:xfrm>
        </p:spPr>
        <p:txBody>
          <a:bodyPr>
            <a:normAutofit fontScale="90000"/>
          </a:bodyPr>
          <a:lstStyle/>
          <a:p>
            <a:r>
              <a:rPr lang="en-US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Thanks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4" name="Content Placeholder 3" descr="fluka_logo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2643182"/>
            <a:ext cx="4152381" cy="12698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ttp://t2.gstatic.com/images?q=tbn:ANd9GcQFot8t5O45X9viWZ0Wi7CbdZxmJXwApwoAmfwDCFV7X_9It6BJO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6151" y="5500702"/>
            <a:ext cx="1710196" cy="135729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143</Words>
  <Application>Microsoft Office PowerPoint</Application>
  <PresentationFormat>On-screen Show (4:3)</PresentationFormat>
  <Paragraphs>43</Paragraphs>
  <Slides>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Beam Dump  And Radiation Safety  Dr.  V. Khachatryan  Mr.  V. Petrosyan    </vt:lpstr>
      <vt:lpstr>Geometry </vt:lpstr>
      <vt:lpstr>Slide 3</vt:lpstr>
      <vt:lpstr>Slide 4</vt:lpstr>
      <vt:lpstr>Slide 5</vt:lpstr>
      <vt:lpstr>Slide 6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Geometry</dc:title>
  <dc:creator>DELL</dc:creator>
  <cp:lastModifiedBy>DELL</cp:lastModifiedBy>
  <cp:revision>155</cp:revision>
  <dcterms:created xsi:type="dcterms:W3CDTF">2012-06-20T10:22:45Z</dcterms:created>
  <dcterms:modified xsi:type="dcterms:W3CDTF">2012-08-30T07:53:26Z</dcterms:modified>
</cp:coreProperties>
</file>